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6" r:id="rId2"/>
    <p:sldId id="259" r:id="rId3"/>
    <p:sldId id="258" r:id="rId4"/>
    <p:sldId id="260" r:id="rId5"/>
    <p:sldId id="267" r:id="rId6"/>
    <p:sldId id="261" r:id="rId7"/>
    <p:sldId id="262" r:id="rId8"/>
    <p:sldId id="263" r:id="rId9"/>
    <p:sldId id="264" r:id="rId10"/>
    <p:sldId id="266" r:id="rId11"/>
    <p:sldId id="265" r:id="rId12"/>
    <p:sldId id="268" r:id="rId13"/>
    <p:sldId id="269"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05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оугольник с двумя скругленными противолежащими углами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Заголовок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10" name="Дата 9"/>
          <p:cNvSpPr>
            <a:spLocks noGrp="1"/>
          </p:cNvSpPr>
          <p:nvPr>
            <p:ph type="dt" sz="half" idx="10"/>
          </p:nvPr>
        </p:nvSpPr>
        <p:spPr>
          <a:xfrm>
            <a:off x="5562600" y="6509004"/>
            <a:ext cx="3002280" cy="274320"/>
          </a:xfrm>
        </p:spPr>
        <p:txBody>
          <a:bodyPr vert="horz" rtlCol="0"/>
          <a:lstStyle>
            <a:extLst/>
          </a:lstStyle>
          <a:p>
            <a:fld id="{9D01D170-E30D-429A-BF67-8CFAEAC46AB8}" type="datetimeFigureOut">
              <a:rPr lang="ru-RU" smtClean="0"/>
              <a:pPr/>
              <a:t>01.02.2013</a:t>
            </a:fld>
            <a:endParaRPr lang="ru-RU"/>
          </a:p>
        </p:txBody>
      </p:sp>
      <p:sp>
        <p:nvSpPr>
          <p:cNvPr id="11" name="Номер слайда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949D2A57-374E-4EF5-AA20-FBC5BF626BF2}" type="slidenum">
              <a:rPr lang="ru-RU" smtClean="0"/>
              <a:pPr/>
              <a:t>‹#›</a:t>
            </a:fld>
            <a:endParaRPr lang="ru-RU"/>
          </a:p>
        </p:txBody>
      </p:sp>
      <p:sp>
        <p:nvSpPr>
          <p:cNvPr id="12" name="Нижний колонтитул 11"/>
          <p:cNvSpPr>
            <a:spLocks noGrp="1"/>
          </p:cNvSpPr>
          <p:nvPr>
            <p:ph type="ftr" sz="quarter" idx="12"/>
          </p:nvPr>
        </p:nvSpPr>
        <p:spPr>
          <a:xfrm>
            <a:off x="1600200" y="6509004"/>
            <a:ext cx="3907464" cy="274320"/>
          </a:xfrm>
        </p:spPr>
        <p:txBody>
          <a:bodyPr vert="horz" rtlCol="0"/>
          <a:lstStyle>
            <a:extLst/>
          </a:lstStyle>
          <a:p>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9D01D170-E30D-429A-BF67-8CFAEAC46AB8}" type="datetimeFigureOut">
              <a:rPr lang="ru-RU" smtClean="0"/>
              <a:pPr/>
              <a:t>01.02.2013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949D2A57-374E-4EF5-AA20-FBC5BF626BF2}"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lvl1pPr algn="l">
              <a:defRPr/>
            </a:lvl1pPr>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9D01D170-E30D-429A-BF67-8CFAEAC46AB8}" type="datetimeFigureOut">
              <a:rPr lang="ru-RU" smtClean="0"/>
              <a:pPr/>
              <a:t>01.02.2013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949D2A57-374E-4EF5-AA20-FBC5BF626BF2}"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7" name="Прямоугольник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9D01D170-E30D-429A-BF67-8CFAEAC46AB8}" type="datetimeFigureOut">
              <a:rPr lang="ru-RU" smtClean="0"/>
              <a:pPr/>
              <a:t>01.02.2013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949D2A57-374E-4EF5-AA20-FBC5BF626BF2}"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7" name="Прямоугольник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8" name="Дата 7"/>
          <p:cNvSpPr>
            <a:spLocks noGrp="1"/>
          </p:cNvSpPr>
          <p:nvPr>
            <p:ph type="dt" sz="half" idx="10"/>
          </p:nvPr>
        </p:nvSpPr>
        <p:spPr>
          <a:xfrm>
            <a:off x="5562600" y="6513670"/>
            <a:ext cx="3002280" cy="274320"/>
          </a:xfrm>
        </p:spPr>
        <p:txBody>
          <a:bodyPr vert="horz" rtlCol="0"/>
          <a:lstStyle>
            <a:extLst/>
          </a:lstStyle>
          <a:p>
            <a:fld id="{9D01D170-E30D-429A-BF67-8CFAEAC46AB8}" type="datetimeFigureOut">
              <a:rPr lang="ru-RU" smtClean="0"/>
              <a:pPr/>
              <a:t>01.02.2013</a:t>
            </a:fld>
            <a:endParaRPr lang="ru-RU"/>
          </a:p>
        </p:txBody>
      </p:sp>
      <p:sp>
        <p:nvSpPr>
          <p:cNvPr id="9" name="Номер слайда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949D2A57-374E-4EF5-AA20-FBC5BF626BF2}" type="slidenum">
              <a:rPr lang="ru-RU" smtClean="0"/>
              <a:pPr/>
              <a:t>‹#›</a:t>
            </a:fld>
            <a:endParaRPr lang="ru-RU"/>
          </a:p>
        </p:txBody>
      </p:sp>
      <p:sp>
        <p:nvSpPr>
          <p:cNvPr id="10" name="Нижний колонтитул 9"/>
          <p:cNvSpPr>
            <a:spLocks noGrp="1"/>
          </p:cNvSpPr>
          <p:nvPr>
            <p:ph type="ftr" sz="quarter" idx="12"/>
          </p:nvPr>
        </p:nvSpPr>
        <p:spPr>
          <a:xfrm>
            <a:off x="1600200" y="6513670"/>
            <a:ext cx="3907464" cy="274320"/>
          </a:xfrm>
        </p:spPr>
        <p:txBody>
          <a:bodyPr vert="horz" rtlCol="0"/>
          <a:lstStyle>
            <a:extLst/>
          </a:lstStyle>
          <a:p>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9D01D170-E30D-429A-BF67-8CFAEAC46AB8}" type="datetimeFigureOut">
              <a:rPr lang="ru-RU" smtClean="0"/>
              <a:pPr/>
              <a:t>01.02.2013</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a:xfrm>
            <a:off x="8641080" y="6514568"/>
            <a:ext cx="464288" cy="274320"/>
          </a:xfrm>
        </p:spPr>
        <p:txBody>
          <a:bodyPr/>
          <a:lstStyle>
            <a:extLst/>
          </a:lstStyle>
          <a:p>
            <a:fld id="{949D2A57-374E-4EF5-AA20-FBC5BF626BF2}" type="slidenum">
              <a:rPr lang="ru-RU" smtClean="0"/>
              <a:pPr/>
              <a:t>‹#›</a:t>
            </a:fld>
            <a:endParaRPr lang="ru-RU"/>
          </a:p>
        </p:txBody>
      </p:sp>
      <p:sp>
        <p:nvSpPr>
          <p:cNvPr id="10" name="Прямоугольник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Прямоугольник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Прямоугольник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Заголовок 1"/>
          <p:cNvSpPr>
            <a:spLocks noGrp="1"/>
          </p:cNvSpPr>
          <p:nvPr>
            <p:ph type="title"/>
          </p:nvPr>
        </p:nvSpPr>
        <p:spPr>
          <a:xfrm>
            <a:off x="457200" y="251948"/>
            <a:ext cx="8229600"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9D01D170-E30D-429A-BF67-8CFAEAC46AB8}" type="datetimeFigureOut">
              <a:rPr lang="ru-RU" smtClean="0"/>
              <a:pPr/>
              <a:t>01.02.2013</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a:xfrm>
            <a:off x="8641080" y="6514568"/>
            <a:ext cx="464288" cy="274320"/>
          </a:xfrm>
        </p:spPr>
        <p:txBody>
          <a:bodyPr/>
          <a:lstStyle>
            <a:extLst/>
          </a:lstStyle>
          <a:p>
            <a:fld id="{949D2A57-374E-4EF5-AA20-FBC5BF626BF2}"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53218"/>
            <a:ext cx="8229600" cy="1143000"/>
          </a:xfrm>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9D01D170-E30D-429A-BF67-8CFAEAC46AB8}" type="datetimeFigureOut">
              <a:rPr lang="ru-RU" smtClean="0"/>
              <a:pPr/>
              <a:t>01.02.2013</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949D2A57-374E-4EF5-AA20-FBC5BF626BF2}" type="slidenum">
              <a:rPr lang="ru-RU" smtClean="0"/>
              <a:pPr/>
              <a:t>‹#›</a:t>
            </a:fld>
            <a:endParaRPr lang="ru-RU"/>
          </a:p>
        </p:txBody>
      </p:sp>
      <p:sp>
        <p:nvSpPr>
          <p:cNvPr id="7" name="Прямоугольник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9D01D170-E30D-429A-BF67-8CFAEAC46AB8}" type="datetimeFigureOut">
              <a:rPr lang="ru-RU" smtClean="0"/>
              <a:pPr/>
              <a:t>01.02.2013</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949D2A57-374E-4EF5-AA20-FBC5BF626BF2}"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2"/>
      </p:bgRef>
    </p:bg>
    <p:spTree>
      <p:nvGrpSpPr>
        <p:cNvPr id="1" name=""/>
        <p:cNvGrpSpPr/>
        <p:nvPr/>
      </p:nvGrpSpPr>
      <p:grpSpPr>
        <a:xfrm>
          <a:off x="0" y="0"/>
          <a:ext cx="0" cy="0"/>
          <a:chOff x="0" y="0"/>
          <a:chExt cx="0" cy="0"/>
        </a:xfrm>
      </p:grpSpPr>
      <p:sp>
        <p:nvSpPr>
          <p:cNvPr id="8" name="Прямоугольник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963136" y="304800"/>
            <a:ext cx="3931920" cy="762000"/>
          </a:xfrm>
        </p:spPr>
        <p:txBody>
          <a:bodyPr anchor="b"/>
          <a:lstStyle>
            <a:lvl1pPr marL="0" algn="r">
              <a:buNone/>
              <a:defRPr sz="2000" b="1"/>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9" name="Дата 8"/>
          <p:cNvSpPr>
            <a:spLocks noGrp="1"/>
          </p:cNvSpPr>
          <p:nvPr>
            <p:ph type="dt" sz="half" idx="10"/>
          </p:nvPr>
        </p:nvSpPr>
        <p:spPr>
          <a:xfrm>
            <a:off x="5562600" y="6513670"/>
            <a:ext cx="3002280" cy="274320"/>
          </a:xfrm>
        </p:spPr>
        <p:txBody>
          <a:bodyPr vert="horz" rtlCol="0"/>
          <a:lstStyle>
            <a:extLst/>
          </a:lstStyle>
          <a:p>
            <a:fld id="{9D01D170-E30D-429A-BF67-8CFAEAC46AB8}" type="datetimeFigureOut">
              <a:rPr lang="ru-RU" smtClean="0"/>
              <a:pPr/>
              <a:t>01.02.2013</a:t>
            </a:fld>
            <a:endParaRPr lang="ru-RU"/>
          </a:p>
        </p:txBody>
      </p:sp>
      <p:sp>
        <p:nvSpPr>
          <p:cNvPr id="10" name="Номер слайда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949D2A57-374E-4EF5-AA20-FBC5BF626BF2}" type="slidenum">
              <a:rPr lang="ru-RU" smtClean="0"/>
              <a:pPr/>
              <a:t>‹#›</a:t>
            </a:fld>
            <a:endParaRPr lang="ru-RU"/>
          </a:p>
        </p:txBody>
      </p:sp>
      <p:sp>
        <p:nvSpPr>
          <p:cNvPr id="11" name="Нижний колонтитул 10"/>
          <p:cNvSpPr>
            <a:spLocks noGrp="1"/>
          </p:cNvSpPr>
          <p:nvPr>
            <p:ph type="ftr" sz="quarter" idx="12"/>
          </p:nvPr>
        </p:nvSpPr>
        <p:spPr>
          <a:xfrm>
            <a:off x="1600200" y="6513670"/>
            <a:ext cx="3907464" cy="274320"/>
          </a:xfrm>
        </p:spPr>
        <p:txBody>
          <a:bodyPr vert="horz" rtlCol="0"/>
          <a:lstStyle>
            <a:extLst/>
          </a:lstStyle>
          <a:p>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0443" y="4724400"/>
            <a:ext cx="5486400" cy="664536"/>
          </a:xfrm>
        </p:spPr>
        <p:txBody>
          <a:bodyPr anchor="b"/>
          <a:lstStyle>
            <a:lvl1pPr marL="0" algn="r">
              <a:buNone/>
              <a:defRPr sz="2000" b="1"/>
            </a:lvl1pPr>
            <a:extLst/>
          </a:lstStyle>
          <a:p>
            <a:r>
              <a:rPr kumimoji="0" lang="ru-RU" smtClean="0"/>
              <a:t>Образец заголовка</a:t>
            </a:r>
            <a:endParaRPr kumimoji="0" lang="en-US"/>
          </a:p>
        </p:txBody>
      </p:sp>
      <p:sp>
        <p:nvSpPr>
          <p:cNvPr id="4" name="Текст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13" name="Рисунок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ru-RU" smtClean="0">
                <a:solidFill>
                  <a:schemeClr val="lt1"/>
                </a:solidFill>
                <a:latin typeface="+mn-lt"/>
                <a:ea typeface="+mn-ea"/>
                <a:cs typeface="+mn-cs"/>
              </a:rPr>
              <a:t>Вставка рисунка</a:t>
            </a:r>
            <a:endParaRPr kumimoji="0" lang="en-US" dirty="0">
              <a:solidFill>
                <a:schemeClr val="lt1"/>
              </a:solidFill>
              <a:latin typeface="+mn-lt"/>
              <a:ea typeface="+mn-ea"/>
              <a:cs typeface="+mn-cs"/>
            </a:endParaRPr>
          </a:p>
        </p:txBody>
      </p:sp>
      <p:sp>
        <p:nvSpPr>
          <p:cNvPr id="8" name="Дата 7"/>
          <p:cNvSpPr>
            <a:spLocks noGrp="1"/>
          </p:cNvSpPr>
          <p:nvPr>
            <p:ph type="dt" sz="half" idx="10"/>
          </p:nvPr>
        </p:nvSpPr>
        <p:spPr>
          <a:xfrm>
            <a:off x="5562600" y="6509004"/>
            <a:ext cx="3002280" cy="274320"/>
          </a:xfrm>
        </p:spPr>
        <p:txBody>
          <a:bodyPr vert="horz" rtlCol="0"/>
          <a:lstStyle>
            <a:extLst/>
          </a:lstStyle>
          <a:p>
            <a:fld id="{9D01D170-E30D-429A-BF67-8CFAEAC46AB8}" type="datetimeFigureOut">
              <a:rPr lang="ru-RU" smtClean="0"/>
              <a:pPr/>
              <a:t>01.02.2013</a:t>
            </a:fld>
            <a:endParaRPr lang="ru-RU"/>
          </a:p>
        </p:txBody>
      </p:sp>
      <p:sp>
        <p:nvSpPr>
          <p:cNvPr id="9" name="Номер слайда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949D2A57-374E-4EF5-AA20-FBC5BF626BF2}" type="slidenum">
              <a:rPr lang="ru-RU" smtClean="0"/>
              <a:pPr/>
              <a:t>‹#›</a:t>
            </a:fld>
            <a:endParaRPr lang="ru-RU"/>
          </a:p>
        </p:txBody>
      </p:sp>
      <p:sp>
        <p:nvSpPr>
          <p:cNvPr id="10" name="Нижний колонтитул 9"/>
          <p:cNvSpPr>
            <a:spLocks noGrp="1"/>
          </p:cNvSpPr>
          <p:nvPr>
            <p:ph type="ftr" sz="quarter" idx="12"/>
          </p:nvPr>
        </p:nvSpPr>
        <p:spPr>
          <a:xfrm>
            <a:off x="1600200" y="6509004"/>
            <a:ext cx="3907464" cy="274320"/>
          </a:xfrm>
        </p:spPr>
        <p:txBody>
          <a:bodyPr vert="horz" rtlCol="0"/>
          <a:lstStyle>
            <a:extLst/>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оугольник с двумя скругленными противолежащими углами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Нижний колонтитул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ru-RU"/>
          </a:p>
        </p:txBody>
      </p:sp>
      <p:sp>
        <p:nvSpPr>
          <p:cNvPr id="14" name="Дата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9D01D170-E30D-429A-BF67-8CFAEAC46AB8}" type="datetimeFigureOut">
              <a:rPr lang="ru-RU" smtClean="0"/>
              <a:pPr/>
              <a:t>01.02.2013</a:t>
            </a:fld>
            <a:endParaRPr lang="ru-RU"/>
          </a:p>
        </p:txBody>
      </p:sp>
      <p:sp>
        <p:nvSpPr>
          <p:cNvPr id="23" name="Номер слайда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949D2A57-374E-4EF5-AA20-FBC5BF626BF2}" type="slidenum">
              <a:rPr lang="ru-RU" smtClean="0"/>
              <a:pPr/>
              <a:t>‹#›</a:t>
            </a:fld>
            <a:endParaRPr lang="ru-RU"/>
          </a:p>
        </p:txBody>
      </p:sp>
      <p:sp>
        <p:nvSpPr>
          <p:cNvPr id="22" name="Заголовок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Tree>
  </p:cSld>
  <p:clrMap bg1="dk1" tx1="lt1" bg2="dk2" tx2="lt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28596" y="0"/>
            <a:ext cx="8358246" cy="1714488"/>
          </a:xfrm>
        </p:spPr>
        <p:txBody>
          <a:bodyPr>
            <a:normAutofit/>
          </a:bodyPr>
          <a:lstStyle/>
          <a:p>
            <a:pPr algn="ctr"/>
            <a:r>
              <a:rPr lang="kk-KZ" sz="4400" dirty="0" smtClean="0"/>
              <a:t>Алғашқы қазақ басылымдар</a:t>
            </a:r>
            <a:endParaRPr lang="ru-RU" sz="4400" dirty="0"/>
          </a:p>
        </p:txBody>
      </p:sp>
      <p:pic>
        <p:nvPicPr>
          <p:cNvPr id="4" name="Рисунок 3" descr="a3fe9829264c31ffb7d6f5dd3f14cc85.jpg"/>
          <p:cNvPicPr>
            <a:picLocks noChangeAspect="1"/>
          </p:cNvPicPr>
          <p:nvPr/>
        </p:nvPicPr>
        <p:blipFill>
          <a:blip r:embed="rId2"/>
          <a:stretch>
            <a:fillRect/>
          </a:stretch>
        </p:blipFill>
        <p:spPr>
          <a:xfrm>
            <a:off x="3071802" y="1857364"/>
            <a:ext cx="2547375" cy="2428892"/>
          </a:xfrm>
          <a:prstGeom prst="rect">
            <a:avLst/>
          </a:prstGeom>
        </p:spPr>
      </p:pic>
      <p:pic>
        <p:nvPicPr>
          <p:cNvPr id="5" name="Рисунок 4" descr="1.jpg"/>
          <p:cNvPicPr>
            <a:picLocks noChangeAspect="1"/>
          </p:cNvPicPr>
          <p:nvPr/>
        </p:nvPicPr>
        <p:blipFill>
          <a:blip r:embed="rId3"/>
          <a:stretch>
            <a:fillRect/>
          </a:stretch>
        </p:blipFill>
        <p:spPr>
          <a:xfrm>
            <a:off x="1285852" y="4000504"/>
            <a:ext cx="1500198" cy="1848244"/>
          </a:xfrm>
          <a:prstGeom prst="rect">
            <a:avLst/>
          </a:prstGeom>
        </p:spPr>
      </p:pic>
      <p:pic>
        <p:nvPicPr>
          <p:cNvPr id="6" name="Рисунок 5" descr="mirzhaqyp.jpg"/>
          <p:cNvPicPr>
            <a:picLocks noChangeAspect="1"/>
          </p:cNvPicPr>
          <p:nvPr/>
        </p:nvPicPr>
        <p:blipFill>
          <a:blip r:embed="rId4"/>
          <a:stretch>
            <a:fillRect/>
          </a:stretch>
        </p:blipFill>
        <p:spPr>
          <a:xfrm>
            <a:off x="6572264" y="1643050"/>
            <a:ext cx="1500198" cy="1927913"/>
          </a:xfrm>
          <a:prstGeom prst="rect">
            <a:avLst/>
          </a:prstGeom>
        </p:spPr>
      </p:pic>
      <p:pic>
        <p:nvPicPr>
          <p:cNvPr id="7" name="Рисунок 6" descr="200px-Baitursinov_Ahmet.jpg"/>
          <p:cNvPicPr>
            <a:picLocks noChangeAspect="1"/>
          </p:cNvPicPr>
          <p:nvPr/>
        </p:nvPicPr>
        <p:blipFill>
          <a:blip r:embed="rId5"/>
          <a:stretch>
            <a:fillRect/>
          </a:stretch>
        </p:blipFill>
        <p:spPr>
          <a:xfrm>
            <a:off x="500034" y="1714488"/>
            <a:ext cx="1285884" cy="1883821"/>
          </a:xfrm>
          <a:prstGeom prst="rect">
            <a:avLst/>
          </a:prstGeom>
        </p:spPr>
      </p:pic>
      <p:pic>
        <p:nvPicPr>
          <p:cNvPr id="8" name="Рисунок 7" descr="20100426113757.jpg"/>
          <p:cNvPicPr>
            <a:picLocks noChangeAspect="1"/>
          </p:cNvPicPr>
          <p:nvPr/>
        </p:nvPicPr>
        <p:blipFill>
          <a:blip r:embed="rId6"/>
          <a:stretch>
            <a:fillRect/>
          </a:stretch>
        </p:blipFill>
        <p:spPr>
          <a:xfrm>
            <a:off x="7358082" y="4071942"/>
            <a:ext cx="1357322" cy="2035983"/>
          </a:xfrm>
          <a:prstGeom prst="rect">
            <a:avLst/>
          </a:prstGeom>
        </p:spPr>
      </p:pic>
      <p:pic>
        <p:nvPicPr>
          <p:cNvPr id="9" name="Рисунок 8" descr="00000280.jpg"/>
          <p:cNvPicPr>
            <a:picLocks noChangeAspect="1"/>
          </p:cNvPicPr>
          <p:nvPr/>
        </p:nvPicPr>
        <p:blipFill>
          <a:blip r:embed="rId7"/>
          <a:stretch>
            <a:fillRect/>
          </a:stretch>
        </p:blipFill>
        <p:spPr>
          <a:xfrm>
            <a:off x="4000496" y="4714884"/>
            <a:ext cx="1428760" cy="1905012"/>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kk-KZ" sz="3200" dirty="0" smtClean="0">
                <a:effectLst/>
              </a:rPr>
              <a:t>Ахмет Байтұрсынұлы</a:t>
            </a:r>
            <a:endParaRPr lang="ru-RU" sz="3200" dirty="0">
              <a:effectLst/>
            </a:endParaRPr>
          </a:p>
        </p:txBody>
      </p:sp>
      <p:pic>
        <p:nvPicPr>
          <p:cNvPr id="4" name="Содержимое 3" descr="200px-Baitursinov_Ahmet.jpg"/>
          <p:cNvPicPr>
            <a:picLocks noGrp="1" noChangeAspect="1"/>
          </p:cNvPicPr>
          <p:nvPr>
            <p:ph idx="1"/>
          </p:nvPr>
        </p:nvPicPr>
        <p:blipFill>
          <a:blip r:embed="rId2"/>
          <a:stretch>
            <a:fillRect/>
          </a:stretch>
        </p:blipFill>
        <p:spPr>
          <a:xfrm>
            <a:off x="2928926" y="1571612"/>
            <a:ext cx="3214710" cy="4709550"/>
          </a:xfr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714356"/>
            <a:ext cx="2971792" cy="5000660"/>
          </a:xfrm>
        </p:spPr>
        <p:txBody>
          <a:bodyPr>
            <a:normAutofit/>
          </a:bodyPr>
          <a:lstStyle/>
          <a:p>
            <a:pPr algn="l"/>
            <a:r>
              <a:rPr lang="kk-KZ" sz="2000" b="1" dirty="0" smtClean="0">
                <a:effectLst/>
              </a:rPr>
              <a:t>Айқап журналы</a:t>
            </a:r>
            <a:r>
              <a:rPr lang="kk-KZ" sz="1100" dirty="0" smtClean="0">
                <a:effectLst/>
              </a:rPr>
              <a:t/>
            </a:r>
            <a:br>
              <a:rPr lang="kk-KZ" sz="1100" dirty="0" smtClean="0">
                <a:effectLst/>
              </a:rPr>
            </a:br>
            <a:r>
              <a:rPr lang="kk-KZ" sz="1100" dirty="0" smtClean="0">
                <a:effectLst/>
              </a:rPr>
              <a:t/>
            </a:r>
            <a:br>
              <a:rPr lang="kk-KZ" sz="1100" dirty="0" smtClean="0">
                <a:effectLst/>
              </a:rPr>
            </a:br>
            <a:r>
              <a:rPr lang="kk-KZ" sz="1100" dirty="0" smtClean="0">
                <a:effectLst/>
              </a:rPr>
              <a:t/>
            </a:r>
            <a:br>
              <a:rPr lang="kk-KZ" sz="1100" dirty="0" smtClean="0">
                <a:effectLst/>
              </a:rPr>
            </a:br>
            <a:r>
              <a:rPr lang="ru-RU" sz="1100" b="1" dirty="0" smtClean="0">
                <a:solidFill>
                  <a:schemeClr val="tx1"/>
                </a:solidFill>
              </a:rPr>
              <a:t> </a:t>
            </a:r>
            <a:r>
              <a:rPr lang="ru-RU" sz="1100" b="1" dirty="0" err="1" smtClean="0">
                <a:solidFill>
                  <a:schemeClr val="tx1"/>
                </a:solidFill>
              </a:rPr>
              <a:t>"Айқап"</a:t>
            </a:r>
            <a:r>
              <a:rPr lang="ru-RU" sz="1100" dirty="0" err="1" smtClean="0">
                <a:solidFill>
                  <a:schemeClr val="tx1"/>
                </a:solidFill>
              </a:rPr>
              <a:t> </a:t>
            </a:r>
            <a:r>
              <a:rPr lang="ru-RU" sz="1100" dirty="0" smtClean="0">
                <a:solidFill>
                  <a:schemeClr val="tx1"/>
                </a:solidFill>
              </a:rPr>
              <a:t>- </a:t>
            </a:r>
            <a:r>
              <a:rPr lang="ru-RU" sz="1100" dirty="0" err="1" smtClean="0">
                <a:solidFill>
                  <a:schemeClr val="tx1"/>
                </a:solidFill>
              </a:rPr>
              <a:t>қоғамдық-саяси және әдеби </a:t>
            </a:r>
            <a:r>
              <a:rPr lang="ru-RU" sz="1100" dirty="0" smtClean="0">
                <a:solidFill>
                  <a:schemeClr val="tx1"/>
                </a:solidFill>
              </a:rPr>
              <a:t>журнал. 1911-1915 </a:t>
            </a:r>
            <a:r>
              <a:rPr lang="ru-RU" sz="1100" dirty="0" err="1" smtClean="0">
                <a:solidFill>
                  <a:schemeClr val="tx1"/>
                </a:solidFill>
              </a:rPr>
              <a:t>жылы</a:t>
            </a:r>
            <a:r>
              <a:rPr lang="ru-RU" sz="1100" dirty="0" smtClean="0">
                <a:solidFill>
                  <a:schemeClr val="tx1"/>
                </a:solidFill>
              </a:rPr>
              <a:t> Троицк </a:t>
            </a:r>
            <a:r>
              <a:rPr lang="ru-RU" sz="1100" dirty="0" err="1" smtClean="0">
                <a:solidFill>
                  <a:schemeClr val="tx1"/>
                </a:solidFill>
              </a:rPr>
              <a:t>қаласында басында</a:t>
            </a:r>
            <a:r>
              <a:rPr lang="ru-RU" sz="1100" dirty="0" smtClean="0">
                <a:solidFill>
                  <a:schemeClr val="tx1"/>
                </a:solidFill>
              </a:rPr>
              <a:t> </a:t>
            </a:r>
            <a:r>
              <a:rPr lang="ru-RU" sz="1100" dirty="0" err="1" smtClean="0">
                <a:solidFill>
                  <a:schemeClr val="tx1"/>
                </a:solidFill>
              </a:rPr>
              <a:t>айына</a:t>
            </a:r>
            <a:r>
              <a:rPr lang="ru-RU" sz="1100" dirty="0" smtClean="0">
                <a:solidFill>
                  <a:schemeClr val="tx1"/>
                </a:solidFill>
              </a:rPr>
              <a:t> </a:t>
            </a:r>
            <a:r>
              <a:rPr lang="ru-RU" sz="1100" dirty="0" err="1" smtClean="0">
                <a:solidFill>
                  <a:schemeClr val="tx1"/>
                </a:solidFill>
              </a:rPr>
              <a:t>бір</a:t>
            </a:r>
            <a:r>
              <a:rPr lang="ru-RU" sz="1100" dirty="0" smtClean="0">
                <a:solidFill>
                  <a:schemeClr val="tx1"/>
                </a:solidFill>
              </a:rPr>
              <a:t> </a:t>
            </a:r>
            <a:r>
              <a:rPr lang="ru-RU" sz="1100" dirty="0" err="1" smtClean="0">
                <a:solidFill>
                  <a:schemeClr val="tx1"/>
                </a:solidFill>
              </a:rPr>
              <a:t>рет</a:t>
            </a:r>
            <a:r>
              <a:rPr lang="ru-RU" sz="1100" dirty="0" smtClean="0">
                <a:solidFill>
                  <a:schemeClr val="tx1"/>
                </a:solidFill>
              </a:rPr>
              <a:t>, </a:t>
            </a:r>
            <a:r>
              <a:rPr lang="ru-RU" sz="1100" dirty="0" err="1" smtClean="0">
                <a:solidFill>
                  <a:schemeClr val="tx1"/>
                </a:solidFill>
              </a:rPr>
              <a:t>кейіннен</a:t>
            </a:r>
            <a:r>
              <a:rPr lang="ru-RU" sz="1100" dirty="0" smtClean="0">
                <a:solidFill>
                  <a:schemeClr val="tx1"/>
                </a:solidFill>
              </a:rPr>
              <a:t> </a:t>
            </a:r>
            <a:r>
              <a:rPr lang="ru-RU" sz="1100" dirty="0" err="1" smtClean="0">
                <a:solidFill>
                  <a:schemeClr val="tx1"/>
                </a:solidFill>
              </a:rPr>
              <a:t>айына</a:t>
            </a:r>
            <a:r>
              <a:rPr lang="ru-RU" sz="1100" dirty="0" smtClean="0">
                <a:solidFill>
                  <a:schemeClr val="tx1"/>
                </a:solidFill>
              </a:rPr>
              <a:t> </a:t>
            </a:r>
            <a:r>
              <a:rPr lang="ru-RU" sz="1100" dirty="0" err="1" smtClean="0">
                <a:solidFill>
                  <a:schemeClr val="tx1"/>
                </a:solidFill>
              </a:rPr>
              <a:t>екі</a:t>
            </a:r>
            <a:r>
              <a:rPr lang="ru-RU" sz="1100" dirty="0" smtClean="0">
                <a:solidFill>
                  <a:schemeClr val="tx1"/>
                </a:solidFill>
              </a:rPr>
              <a:t> </a:t>
            </a:r>
            <a:r>
              <a:rPr lang="ru-RU" sz="1100" dirty="0" err="1" smtClean="0">
                <a:solidFill>
                  <a:schemeClr val="tx1"/>
                </a:solidFill>
              </a:rPr>
              <a:t>рет</a:t>
            </a:r>
            <a:r>
              <a:rPr lang="ru-RU" sz="1100" dirty="0" smtClean="0">
                <a:solidFill>
                  <a:schemeClr val="tx1"/>
                </a:solidFill>
              </a:rPr>
              <a:t> </a:t>
            </a:r>
            <a:r>
              <a:rPr lang="ru-RU" sz="1100" dirty="0" err="1" smtClean="0">
                <a:solidFill>
                  <a:schemeClr val="tx1"/>
                </a:solidFill>
              </a:rPr>
              <a:t>шығып тұрған</a:t>
            </a:r>
            <a:r>
              <a:rPr lang="ru-RU" sz="1100" dirty="0" smtClean="0">
                <a:solidFill>
                  <a:schemeClr val="tx1"/>
                </a:solidFill>
              </a:rPr>
              <a:t>. 1-2 </a:t>
            </a:r>
            <a:r>
              <a:rPr lang="ru-RU" sz="1100" dirty="0" err="1" smtClean="0">
                <a:solidFill>
                  <a:schemeClr val="tx1"/>
                </a:solidFill>
              </a:rPr>
              <a:t>мың данамен</a:t>
            </a:r>
            <a:r>
              <a:rPr lang="ru-RU" sz="1100" dirty="0" smtClean="0">
                <a:solidFill>
                  <a:schemeClr val="tx1"/>
                </a:solidFill>
              </a:rPr>
              <a:t> 88 </a:t>
            </a:r>
            <a:r>
              <a:rPr lang="ru-RU" sz="1100" dirty="0" err="1" smtClean="0">
                <a:solidFill>
                  <a:schemeClr val="tx1"/>
                </a:solidFill>
              </a:rPr>
              <a:t>нөмірі жарық көрген</a:t>
            </a:r>
            <a:r>
              <a:rPr lang="ru-RU" sz="1100" dirty="0" smtClean="0">
                <a:solidFill>
                  <a:schemeClr val="tx1"/>
                </a:solidFill>
              </a:rPr>
              <a:t>. </a:t>
            </a:r>
            <a:r>
              <a:rPr lang="ru-RU" sz="1100" dirty="0" err="1" smtClean="0">
                <a:solidFill>
                  <a:schemeClr val="tx1"/>
                </a:solidFill>
              </a:rPr>
              <a:t>Алғашқы </a:t>
            </a:r>
            <a:r>
              <a:rPr lang="ru-RU" sz="1100" dirty="0" smtClean="0">
                <a:solidFill>
                  <a:schemeClr val="tx1"/>
                </a:solidFill>
              </a:rPr>
              <a:t>редакторы - </a:t>
            </a:r>
            <a:r>
              <a:rPr lang="ru-RU" sz="1100" dirty="0" err="1" smtClean="0">
                <a:solidFill>
                  <a:schemeClr val="tx1"/>
                </a:solidFill>
              </a:rPr>
              <a:t>М.Сералин</a:t>
            </a:r>
            <a:r>
              <a:rPr lang="ru-RU" sz="1100" dirty="0" smtClean="0">
                <a:solidFill>
                  <a:schemeClr val="tx1"/>
                </a:solidFill>
              </a:rPr>
              <a:t>. </a:t>
            </a:r>
            <a:r>
              <a:rPr lang="ru-RU" sz="1100" dirty="0" err="1" smtClean="0">
                <a:solidFill>
                  <a:schemeClr val="tx1"/>
                </a:solidFill>
              </a:rPr>
              <a:t>"Айқап" қазақтың қоғамдық санасының оянуына</a:t>
            </a:r>
            <a:r>
              <a:rPr lang="ru-RU" sz="1100" dirty="0" smtClean="0">
                <a:solidFill>
                  <a:schemeClr val="tx1"/>
                </a:solidFill>
              </a:rPr>
              <a:t> </a:t>
            </a:r>
            <a:r>
              <a:rPr lang="ru-RU" sz="1100" dirty="0" err="1" smtClean="0">
                <a:solidFill>
                  <a:schemeClr val="tx1"/>
                </a:solidFill>
              </a:rPr>
              <a:t>және ұлттық мәдениеттің дамуына</a:t>
            </a:r>
            <a:r>
              <a:rPr lang="ru-RU" sz="1100" dirty="0" smtClean="0">
                <a:solidFill>
                  <a:schemeClr val="tx1"/>
                </a:solidFill>
              </a:rPr>
              <a:t> </a:t>
            </a:r>
            <a:r>
              <a:rPr lang="ru-RU" sz="1100" dirty="0" err="1" smtClean="0">
                <a:solidFill>
                  <a:schemeClr val="tx1"/>
                </a:solidFill>
              </a:rPr>
              <a:t>үлкен үлес қосқан.</a:t>
            </a:r>
            <a:r>
              <a:rPr lang="ru-RU" sz="1100" dirty="0" smtClean="0">
                <a:solidFill>
                  <a:schemeClr val="tx1"/>
                </a:solidFill>
              </a:rPr>
              <a:t> </a:t>
            </a:r>
            <a:r>
              <a:rPr lang="ru-RU" sz="1100" dirty="0" err="1" smtClean="0">
                <a:solidFill>
                  <a:schemeClr val="tx1"/>
                </a:solidFill>
              </a:rPr>
              <a:t>Журналда</a:t>
            </a:r>
            <a:r>
              <a:rPr lang="ru-RU" sz="1100" dirty="0" smtClean="0">
                <a:solidFill>
                  <a:schemeClr val="tx1"/>
                </a:solidFill>
              </a:rPr>
              <a:t> </a:t>
            </a:r>
            <a:r>
              <a:rPr lang="ru-RU" sz="1100" dirty="0" err="1" smtClean="0">
                <a:solidFill>
                  <a:schemeClr val="tx1"/>
                </a:solidFill>
              </a:rPr>
              <a:t>қазақ ауылдарындағы оқу-ағарту жұмыстары, әйел теңдігі, отырықшылық өмір салтына</a:t>
            </a:r>
            <a:r>
              <a:rPr lang="ru-RU" sz="1100" dirty="0" smtClean="0">
                <a:solidFill>
                  <a:schemeClr val="tx1"/>
                </a:solidFill>
              </a:rPr>
              <a:t> </a:t>
            </a:r>
            <a:r>
              <a:rPr lang="ru-RU" sz="1100" dirty="0" err="1" smtClean="0">
                <a:solidFill>
                  <a:schemeClr val="tx1"/>
                </a:solidFill>
              </a:rPr>
              <a:t>көшу, сонымен</a:t>
            </a:r>
            <a:r>
              <a:rPr lang="ru-RU" sz="1100" dirty="0" smtClean="0">
                <a:solidFill>
                  <a:schemeClr val="tx1"/>
                </a:solidFill>
              </a:rPr>
              <a:t> </a:t>
            </a:r>
            <a:r>
              <a:rPr lang="ru-RU" sz="1100" dirty="0" err="1" smtClean="0">
                <a:solidFill>
                  <a:schemeClr val="tx1"/>
                </a:solidFill>
              </a:rPr>
              <a:t>қатар Мемлекеттік</a:t>
            </a:r>
            <a:r>
              <a:rPr lang="ru-RU" sz="1100" dirty="0" smtClean="0">
                <a:solidFill>
                  <a:schemeClr val="tx1"/>
                </a:solidFill>
              </a:rPr>
              <a:t> </a:t>
            </a:r>
            <a:r>
              <a:rPr lang="ru-RU" sz="1100" dirty="0" err="1" smtClean="0">
                <a:solidFill>
                  <a:schemeClr val="tx1"/>
                </a:solidFill>
              </a:rPr>
              <a:t>Думаға қатысу жөніндегі саяси</a:t>
            </a:r>
            <a:r>
              <a:rPr lang="ru-RU" sz="1100" dirty="0" smtClean="0">
                <a:solidFill>
                  <a:schemeClr val="tx1"/>
                </a:solidFill>
              </a:rPr>
              <a:t> </a:t>
            </a:r>
            <a:r>
              <a:rPr lang="ru-RU" sz="1100" dirty="0" err="1" smtClean="0">
                <a:solidFill>
                  <a:schemeClr val="tx1"/>
                </a:solidFill>
              </a:rPr>
              <a:t>мәселелер көтерілді.</a:t>
            </a:r>
            <a:r>
              <a:rPr lang="ru-RU" sz="1100" dirty="0" smtClean="0">
                <a:solidFill>
                  <a:schemeClr val="tx1"/>
                </a:solidFill>
              </a:rPr>
              <a:t> </a:t>
            </a:r>
            <a:r>
              <a:rPr lang="ru-RU" sz="1100" dirty="0" err="1" smtClean="0">
                <a:solidFill>
                  <a:schemeClr val="tx1"/>
                </a:solidFill>
              </a:rPr>
              <a:t>Журналды</a:t>
            </a:r>
            <a:r>
              <a:rPr lang="ru-RU" sz="1100" dirty="0" smtClean="0">
                <a:solidFill>
                  <a:schemeClr val="tx1"/>
                </a:solidFill>
              </a:rPr>
              <a:t> </a:t>
            </a:r>
            <a:r>
              <a:rPr lang="ru-RU" sz="1100" dirty="0" err="1" smtClean="0">
                <a:solidFill>
                  <a:schemeClr val="tx1"/>
                </a:solidFill>
              </a:rPr>
              <a:t>шығару жұмыстарына </a:t>
            </a:r>
            <a:r>
              <a:rPr lang="ru-RU" sz="1100" dirty="0" err="1" smtClean="0">
                <a:solidFill>
                  <a:schemeClr val="tx1"/>
                </a:solidFill>
                <a:effectLst/>
                <a:latin typeface="Times New Roman" pitchFamily="18" charset="0"/>
                <a:cs typeface="Times New Roman" pitchFamily="18" charset="0"/>
              </a:rPr>
              <a:t>А.Ғалымов,</a:t>
            </a:r>
            <a:r>
              <a:rPr lang="ru-RU" sz="1100" dirty="0" err="1" smtClean="0">
                <a:solidFill>
                  <a:schemeClr val="tx1"/>
                </a:solidFill>
              </a:rPr>
              <a:t> С.Торайғыров </a:t>
            </a:r>
            <a:r>
              <a:rPr lang="ru-RU" sz="1100" dirty="0" err="1" smtClean="0">
                <a:solidFill>
                  <a:schemeClr val="tx2"/>
                </a:solidFill>
              </a:rPr>
              <a:t>қатысқан</a:t>
            </a:r>
            <a:r>
              <a:rPr lang="ru-RU" sz="1100" dirty="0" err="1" smtClean="0">
                <a:solidFill>
                  <a:schemeClr val="tx1"/>
                </a:solidFill>
              </a:rPr>
              <a:t>.Журналда А.Байтұрсынов, Ш.Құдайбердиев, Б.Майлин,Б.Өтетілеуов </a:t>
            </a:r>
            <a:r>
              <a:rPr lang="ru-RU" sz="1100" dirty="0" smtClean="0">
                <a:solidFill>
                  <a:schemeClr val="tx1"/>
                </a:solidFill>
              </a:rPr>
              <a:t>т.б. </a:t>
            </a:r>
            <a:r>
              <a:rPr lang="ru-RU" sz="1100" dirty="0" err="1" smtClean="0">
                <a:solidFill>
                  <a:schemeClr val="tx1"/>
                </a:solidFill>
              </a:rPr>
              <a:t>сияқты белгілі</a:t>
            </a:r>
            <a:r>
              <a:rPr lang="ru-RU" sz="1100" dirty="0" smtClean="0">
                <a:solidFill>
                  <a:schemeClr val="tx1"/>
                </a:solidFill>
              </a:rPr>
              <a:t> </a:t>
            </a:r>
            <a:r>
              <a:rPr lang="ru-RU" sz="1100" dirty="0" err="1" smtClean="0">
                <a:solidFill>
                  <a:schemeClr val="tx1"/>
                </a:solidFill>
              </a:rPr>
              <a:t>жазушылар</a:t>
            </a:r>
            <a:r>
              <a:rPr lang="ru-RU" sz="1100" dirty="0" smtClean="0">
                <a:solidFill>
                  <a:schemeClr val="tx1"/>
                </a:solidFill>
              </a:rPr>
              <a:t> </a:t>
            </a:r>
            <a:r>
              <a:rPr lang="ru-RU" sz="1100" dirty="0" err="1" smtClean="0">
                <a:solidFill>
                  <a:schemeClr val="tx1"/>
                </a:solidFill>
              </a:rPr>
              <a:t>белсенді</a:t>
            </a:r>
            <a:r>
              <a:rPr lang="ru-RU" sz="1100" dirty="0" smtClean="0">
                <a:solidFill>
                  <a:schemeClr val="tx1"/>
                </a:solidFill>
              </a:rPr>
              <a:t> </a:t>
            </a:r>
            <a:r>
              <a:rPr lang="ru-RU" sz="1100" dirty="0" err="1" smtClean="0">
                <a:solidFill>
                  <a:schemeClr val="tx1"/>
                </a:solidFill>
              </a:rPr>
              <a:t>қызмет атқарған.</a:t>
            </a:r>
            <a:r>
              <a:rPr lang="ru-RU" sz="1100" dirty="0" smtClean="0">
                <a:solidFill>
                  <a:schemeClr val="tx1"/>
                </a:solidFill>
              </a:rPr>
              <a:t> Абай, </a:t>
            </a:r>
            <a:r>
              <a:rPr lang="ru-RU" sz="1100" dirty="0" err="1" smtClean="0">
                <a:solidFill>
                  <a:schemeClr val="tx1"/>
                </a:solidFill>
              </a:rPr>
              <a:t>Ш.Уалиханов</a:t>
            </a:r>
            <a:r>
              <a:rPr lang="ru-RU" sz="1100" dirty="0" smtClean="0">
                <a:solidFill>
                  <a:schemeClr val="tx1"/>
                </a:solidFill>
              </a:rPr>
              <a:t>, </a:t>
            </a:r>
            <a:r>
              <a:rPr lang="ru-RU" sz="1100" dirty="0" err="1" smtClean="0">
                <a:solidFill>
                  <a:schemeClr val="tx1"/>
                </a:solidFill>
              </a:rPr>
              <a:t>Ы.Алтынсарин</a:t>
            </a:r>
            <a:r>
              <a:rPr lang="ru-RU" sz="1100" dirty="0" smtClean="0">
                <a:solidFill>
                  <a:schemeClr val="tx1"/>
                </a:solidFill>
              </a:rPr>
              <a:t> </a:t>
            </a:r>
            <a:r>
              <a:rPr lang="ru-RU" sz="1100" dirty="0" err="1" smtClean="0">
                <a:solidFill>
                  <a:schemeClr val="tx1"/>
                </a:solidFill>
              </a:rPr>
              <a:t>өлеңдерімен қатар халық ауыз</a:t>
            </a:r>
            <a:r>
              <a:rPr lang="ru-RU" sz="1100" dirty="0" smtClean="0">
                <a:solidFill>
                  <a:schemeClr val="tx1"/>
                </a:solidFill>
              </a:rPr>
              <a:t> </a:t>
            </a:r>
            <a:r>
              <a:rPr lang="ru-RU" sz="1100" dirty="0" err="1" smtClean="0">
                <a:solidFill>
                  <a:schemeClr val="tx1"/>
                </a:solidFill>
              </a:rPr>
              <a:t>әдебиетінің шығармалары, шығыс, орыс</a:t>
            </a:r>
            <a:r>
              <a:rPr lang="ru-RU" sz="1100" dirty="0" smtClean="0">
                <a:solidFill>
                  <a:schemeClr val="tx1"/>
                </a:solidFill>
              </a:rPr>
              <a:t> </a:t>
            </a:r>
            <a:r>
              <a:rPr lang="ru-RU" sz="1100" dirty="0" err="1" smtClean="0">
                <a:solidFill>
                  <a:schemeClr val="tx1"/>
                </a:solidFill>
              </a:rPr>
              <a:t>және еуропа</a:t>
            </a:r>
            <a:r>
              <a:rPr lang="ru-RU" sz="1100" dirty="0" smtClean="0">
                <a:solidFill>
                  <a:schemeClr val="tx1"/>
                </a:solidFill>
              </a:rPr>
              <a:t> </a:t>
            </a:r>
            <a:r>
              <a:rPr lang="ru-RU" sz="1100" dirty="0" err="1" smtClean="0">
                <a:solidFill>
                  <a:schemeClr val="tx1"/>
                </a:solidFill>
              </a:rPr>
              <a:t>әдебиетінің туындылары</a:t>
            </a:r>
            <a:r>
              <a:rPr lang="ru-RU" sz="1100" dirty="0" smtClean="0">
                <a:solidFill>
                  <a:schemeClr val="tx1"/>
                </a:solidFill>
              </a:rPr>
              <a:t> </a:t>
            </a:r>
            <a:r>
              <a:rPr lang="ru-RU" sz="1100" dirty="0" err="1" smtClean="0">
                <a:solidFill>
                  <a:schemeClr val="tx1"/>
                </a:solidFill>
              </a:rPr>
              <a:t>жарияланған.</a:t>
            </a:r>
            <a:endParaRPr lang="ru-RU" sz="1100" dirty="0">
              <a:solidFill>
                <a:schemeClr val="tx1"/>
              </a:solidFill>
              <a:effectLst/>
            </a:endParaRPr>
          </a:p>
        </p:txBody>
      </p:sp>
      <p:pic>
        <p:nvPicPr>
          <p:cNvPr id="4" name="Содержимое 3" descr="Ayqaptıñ_1911_jılğı_1_sanı.jpg"/>
          <p:cNvPicPr>
            <a:picLocks noGrp="1" noChangeAspect="1"/>
          </p:cNvPicPr>
          <p:nvPr>
            <p:ph idx="1"/>
          </p:nvPr>
        </p:nvPicPr>
        <p:blipFill>
          <a:blip r:embed="rId2"/>
          <a:stretch>
            <a:fillRect/>
          </a:stretch>
        </p:blipFill>
        <p:spPr>
          <a:xfrm>
            <a:off x="4357686" y="1071546"/>
            <a:ext cx="3571900" cy="4726814"/>
          </a:xfr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214290"/>
            <a:ext cx="8229600" cy="5429280"/>
          </a:xfrm>
        </p:spPr>
        <p:txBody>
          <a:bodyPr>
            <a:normAutofit/>
          </a:bodyPr>
          <a:lstStyle/>
          <a:p>
            <a:pPr algn="ctr"/>
            <a:r>
              <a:rPr lang="ru-MO" sz="1600" dirty="0" err="1" smtClean="0"/>
              <a:t>Бұл газеттер</a:t>
            </a:r>
            <a:r>
              <a:rPr lang="ru-MO" sz="1600" dirty="0" smtClean="0"/>
              <a:t> </a:t>
            </a:r>
            <a:r>
              <a:rPr lang="ru-MO" sz="1600" dirty="0" err="1" smtClean="0"/>
              <a:t>қазақ халқының қамын ойлап</a:t>
            </a:r>
            <a:r>
              <a:rPr lang="ru-MO" sz="1600" dirty="0" smtClean="0"/>
              <a:t>, </a:t>
            </a:r>
            <a:r>
              <a:rPr lang="ru-MO" sz="1600" dirty="0" err="1" smtClean="0"/>
              <a:t>оның әлеуметтік шаруашылық және мәдени-ағарту тілектерін</a:t>
            </a:r>
            <a:r>
              <a:rPr lang="ru-MO" sz="1600" dirty="0" smtClean="0"/>
              <a:t> </a:t>
            </a:r>
            <a:r>
              <a:rPr lang="ru-MO" sz="1600" dirty="0" err="1" smtClean="0"/>
              <a:t>ескергендіктен</a:t>
            </a:r>
            <a:r>
              <a:rPr lang="ru-MO" sz="1600" dirty="0" smtClean="0"/>
              <a:t> </a:t>
            </a:r>
            <a:r>
              <a:rPr lang="ru-MO" sz="1600" dirty="0" err="1" smtClean="0"/>
              <a:t>шығарылған жоқ, патша</a:t>
            </a:r>
            <a:r>
              <a:rPr lang="ru-MO" sz="1600" dirty="0" smtClean="0"/>
              <a:t> </a:t>
            </a:r>
            <a:r>
              <a:rPr lang="ru-MO" sz="1600" dirty="0" err="1" smtClean="0"/>
              <a:t>өкіметінің отаршылдық саясатын</a:t>
            </a:r>
            <a:r>
              <a:rPr lang="ru-MO" sz="1600" dirty="0" smtClean="0"/>
              <a:t> </a:t>
            </a:r>
            <a:r>
              <a:rPr lang="ru-MO" sz="1600" dirty="0" err="1" smtClean="0">
                <a:effectLst/>
              </a:rPr>
              <a:t>күшейте</a:t>
            </a:r>
            <a:r>
              <a:rPr lang="ru-MO" sz="1600" dirty="0" err="1" smtClean="0"/>
              <a:t> түсу, оның бұйрық-жарлықтарын жергілікті</a:t>
            </a:r>
            <a:r>
              <a:rPr lang="ru-MO" sz="1600" dirty="0" smtClean="0"/>
              <a:t> </a:t>
            </a:r>
            <a:r>
              <a:rPr lang="ru-MO" sz="1600" dirty="0" err="1" smtClean="0"/>
              <a:t>халықтардың ана</a:t>
            </a:r>
            <a:r>
              <a:rPr lang="ru-MO" sz="1600" dirty="0" smtClean="0"/>
              <a:t> </a:t>
            </a:r>
            <a:r>
              <a:rPr lang="ru-MO" sz="1600" dirty="0" err="1" smtClean="0"/>
              <a:t>тілінде</a:t>
            </a:r>
            <a:r>
              <a:rPr lang="ru-MO" sz="1600" dirty="0" smtClean="0"/>
              <a:t> </a:t>
            </a:r>
            <a:r>
              <a:rPr lang="ru-MO" sz="1600" dirty="0" err="1" smtClean="0"/>
              <a:t>жариялап</a:t>
            </a:r>
            <a:r>
              <a:rPr lang="ru-MO" sz="1600" dirty="0" smtClean="0"/>
              <a:t>, </a:t>
            </a:r>
            <a:r>
              <a:rPr lang="ru-MO" sz="1600" dirty="0" err="1" smtClean="0"/>
              <a:t>сөзсіз орындату</a:t>
            </a:r>
            <a:r>
              <a:rPr lang="ru-MO" sz="1600" dirty="0" smtClean="0"/>
              <a:t> </a:t>
            </a:r>
            <a:r>
              <a:rPr lang="ru-MO" sz="1600" dirty="0" err="1" smtClean="0"/>
              <a:t>сондай-ақ оның ресми</a:t>
            </a:r>
            <a:r>
              <a:rPr lang="ru-MO" sz="1600" dirty="0" smtClean="0"/>
              <a:t> </a:t>
            </a:r>
            <a:r>
              <a:rPr lang="ru-MO" sz="1600" dirty="0" err="1" smtClean="0"/>
              <a:t>көзқарастарын халық арасында</a:t>
            </a:r>
            <a:r>
              <a:rPr lang="ru-MO" sz="1600" dirty="0" smtClean="0"/>
              <a:t> </a:t>
            </a:r>
            <a:r>
              <a:rPr lang="ru-MO" sz="1600" dirty="0" err="1" smtClean="0"/>
              <a:t>кең таратып</a:t>
            </a:r>
            <a:r>
              <a:rPr lang="ru-MO" sz="1600" dirty="0" smtClean="0"/>
              <a:t>, </a:t>
            </a:r>
            <a:r>
              <a:rPr lang="ru-MO" sz="1600" dirty="0" err="1" smtClean="0"/>
              <a:t>қол астындағыларды шексіз</a:t>
            </a:r>
            <a:r>
              <a:rPr lang="ru-MO" sz="1600" dirty="0" smtClean="0"/>
              <a:t> </a:t>
            </a:r>
            <a:r>
              <a:rPr lang="ru-MO" sz="1600" dirty="0" err="1" smtClean="0"/>
              <a:t>бағындырып ұстау мақсатымен шығарылды.</a:t>
            </a:r>
            <a:r>
              <a:rPr lang="ru-MO" sz="1600" dirty="0" smtClean="0"/>
              <a:t> </a:t>
            </a:r>
            <a:r>
              <a:rPr lang="ru-RU" sz="1600" dirty="0" smtClean="0"/>
              <a:t/>
            </a:r>
            <a:br>
              <a:rPr lang="ru-RU" sz="1600" dirty="0" smtClean="0"/>
            </a:br>
            <a:r>
              <a:rPr lang="ru-MO" sz="1600" dirty="0" smtClean="0"/>
              <a:t>	</a:t>
            </a:r>
            <a:r>
              <a:rPr lang="ru-MO" sz="1600" dirty="0" err="1" smtClean="0"/>
              <a:t>Алайда</a:t>
            </a:r>
            <a:r>
              <a:rPr lang="ru-MO" sz="1600" dirty="0" smtClean="0"/>
              <a:t> </a:t>
            </a:r>
            <a:r>
              <a:rPr lang="ru-MO" sz="1600" dirty="0" err="1" smtClean="0"/>
              <a:t>патша</a:t>
            </a:r>
            <a:r>
              <a:rPr lang="ru-MO" sz="1600" dirty="0" smtClean="0"/>
              <a:t> </a:t>
            </a:r>
            <a:r>
              <a:rPr lang="ru-MO" sz="1600" dirty="0" err="1" smtClean="0"/>
              <a:t>үкіметі тарапынан</a:t>
            </a:r>
            <a:r>
              <a:rPr lang="ru-MO" sz="1600" dirty="0" smtClean="0"/>
              <a:t> </a:t>
            </a:r>
            <a:r>
              <a:rPr lang="ru-MO" sz="1600" dirty="0" err="1" smtClean="0"/>
              <a:t>көзделген мақсатқа қарамастан, Қазақстан </a:t>
            </a:r>
            <a:r>
              <a:rPr lang="ru-MO" sz="1600" dirty="0" smtClean="0"/>
              <a:t>да </a:t>
            </a:r>
            <a:r>
              <a:rPr lang="ru-MO" sz="1600" dirty="0" err="1" smtClean="0"/>
              <a:t>мәдениеттің дамуына</a:t>
            </a:r>
            <a:r>
              <a:rPr lang="ru-MO" sz="1600" dirty="0" smtClean="0"/>
              <a:t> </a:t>
            </a:r>
            <a:r>
              <a:rPr lang="ru-MO" sz="1600" dirty="0" err="1" smtClean="0"/>
              <a:t>мерзімді</a:t>
            </a:r>
            <a:r>
              <a:rPr lang="ru-MO" sz="1600" dirty="0" smtClean="0"/>
              <a:t> </a:t>
            </a:r>
            <a:r>
              <a:rPr lang="ru-MO" sz="1600" dirty="0" err="1" smtClean="0"/>
              <a:t>баспасөздің пайда</a:t>
            </a:r>
            <a:r>
              <a:rPr lang="ru-MO" sz="1600" dirty="0" smtClean="0"/>
              <a:t> </a:t>
            </a:r>
            <a:r>
              <a:rPr lang="ru-MO" sz="1600" dirty="0" err="1" smtClean="0"/>
              <a:t>болуы</a:t>
            </a:r>
            <a:r>
              <a:rPr lang="ru-MO" sz="1600" dirty="0" smtClean="0"/>
              <a:t> </a:t>
            </a:r>
            <a:r>
              <a:rPr lang="ru-MO" sz="1600" dirty="0" err="1" smtClean="0"/>
              <a:t>елеулі</a:t>
            </a:r>
            <a:r>
              <a:rPr lang="ru-MO" sz="1600" dirty="0" smtClean="0"/>
              <a:t> </a:t>
            </a:r>
            <a:r>
              <a:rPr lang="ru-MO" sz="1600" dirty="0" err="1" smtClean="0"/>
              <a:t>әсер еттті</a:t>
            </a:r>
            <a:r>
              <a:rPr lang="ru-MO" sz="1600" dirty="0" smtClean="0"/>
              <a:t>. </a:t>
            </a:r>
            <a:r>
              <a:rPr lang="ru-MO" sz="1600" dirty="0" err="1" smtClean="0"/>
              <a:t>Патша</a:t>
            </a:r>
            <a:r>
              <a:rPr lang="ru-MO" sz="1600" dirty="0" smtClean="0"/>
              <a:t> </a:t>
            </a:r>
            <a:r>
              <a:rPr lang="ru-MO" sz="1600" dirty="0" err="1" smtClean="0"/>
              <a:t>өкіметінің заңдарын, жарлықтарын жариялай</a:t>
            </a:r>
            <a:r>
              <a:rPr lang="ru-MO" sz="1600" dirty="0" smtClean="0"/>
              <a:t> </a:t>
            </a:r>
            <a:r>
              <a:rPr lang="ru-MO" sz="1600" dirty="0" err="1" smtClean="0"/>
              <a:t>отырып</a:t>
            </a:r>
            <a:r>
              <a:rPr lang="ru-MO" sz="1600" dirty="0" smtClean="0"/>
              <a:t>, </a:t>
            </a:r>
            <a:r>
              <a:rPr lang="ru-MO" sz="1600" dirty="0" err="1" smtClean="0"/>
              <a:t>отаршылдық саясатын</a:t>
            </a:r>
            <a:r>
              <a:rPr lang="ru-MO" sz="1600" dirty="0" smtClean="0"/>
              <a:t> </a:t>
            </a:r>
            <a:r>
              <a:rPr lang="ru-MO" sz="1600" dirty="0" err="1" smtClean="0"/>
              <a:t>уағыздай отырып</a:t>
            </a:r>
            <a:r>
              <a:rPr lang="ru-MO" sz="1600" dirty="0" smtClean="0"/>
              <a:t>, </a:t>
            </a:r>
            <a:r>
              <a:rPr lang="ru-MO" sz="1600" dirty="0" err="1" smtClean="0"/>
              <a:t>бұл органдар</a:t>
            </a:r>
            <a:r>
              <a:rPr lang="ru-MO" sz="1600" dirty="0" smtClean="0"/>
              <a:t> </a:t>
            </a:r>
            <a:r>
              <a:rPr lang="ru-MO" sz="1600" dirty="0" err="1" smtClean="0"/>
              <a:t>сонымен</a:t>
            </a:r>
            <a:r>
              <a:rPr lang="ru-MO" sz="1600" dirty="0" smtClean="0"/>
              <a:t> </a:t>
            </a:r>
            <a:r>
              <a:rPr lang="ru-MO" sz="1600" dirty="0" err="1" smtClean="0"/>
              <a:t>қатар өз беттерінде</a:t>
            </a:r>
            <a:r>
              <a:rPr lang="ru-MO" sz="1600" dirty="0" smtClean="0"/>
              <a:t> </a:t>
            </a:r>
            <a:r>
              <a:rPr lang="ru-MO" sz="1600" dirty="0" err="1" smtClean="0"/>
              <a:t>өнеркәсіп </a:t>
            </a:r>
            <a:r>
              <a:rPr lang="ru-MO" sz="1600" dirty="0" smtClean="0"/>
              <a:t>пен </a:t>
            </a:r>
            <a:r>
              <a:rPr lang="ru-MO" sz="1600" dirty="0" err="1" smtClean="0"/>
              <a:t>ауылшаруашылығы өндірісін дамыту</a:t>
            </a:r>
            <a:r>
              <a:rPr lang="ru-MO" sz="1600" dirty="0" smtClean="0"/>
              <a:t> </a:t>
            </a:r>
            <a:r>
              <a:rPr lang="ru-MO" sz="1600" dirty="0" err="1" smtClean="0"/>
              <a:t>мәселелерін көрсетеді</a:t>
            </a:r>
            <a:r>
              <a:rPr lang="ru-MO" sz="1600" dirty="0" smtClean="0"/>
              <a:t>. </a:t>
            </a:r>
            <a:r>
              <a:rPr lang="ru-MO" sz="1600" dirty="0" err="1" smtClean="0"/>
              <a:t>Бұл газеттер</a:t>
            </a:r>
            <a:r>
              <a:rPr lang="ru-MO" sz="1600" dirty="0" smtClean="0"/>
              <a:t> де мал </a:t>
            </a:r>
            <a:r>
              <a:rPr lang="ru-MO" sz="1600" dirty="0" err="1" smtClean="0"/>
              <a:t>шаруашылығы мәселелері</a:t>
            </a:r>
            <a:r>
              <a:rPr lang="ru-MO" sz="1600" dirty="0" smtClean="0"/>
              <a:t>, </a:t>
            </a:r>
            <a:r>
              <a:rPr lang="ru-MO" sz="1600" dirty="0" err="1" smtClean="0"/>
              <a:t>жаңадан ашылған мектептер</a:t>
            </a:r>
            <a:r>
              <a:rPr lang="ru-MO" sz="1600" dirty="0" smtClean="0"/>
              <a:t> </a:t>
            </a:r>
            <a:r>
              <a:rPr lang="ru-MO" sz="1600" dirty="0" err="1" smtClean="0"/>
              <a:t>туралы</a:t>
            </a:r>
            <a:r>
              <a:rPr lang="ru-MO" sz="1600" dirty="0" smtClean="0"/>
              <a:t> </a:t>
            </a:r>
            <a:r>
              <a:rPr lang="ru-MO" sz="1600" dirty="0" err="1" smtClean="0"/>
              <a:t>кең жазылып</a:t>
            </a:r>
            <a:r>
              <a:rPr lang="ru-MO" sz="1600" dirty="0" smtClean="0"/>
              <a:t> </a:t>
            </a:r>
            <a:r>
              <a:rPr lang="ru-MO" sz="1600" dirty="0" err="1" smtClean="0"/>
              <a:t>отырды</a:t>
            </a:r>
            <a:r>
              <a:rPr lang="ru-MO" sz="1600" dirty="0" smtClean="0"/>
              <a:t>, </a:t>
            </a:r>
            <a:r>
              <a:rPr lang="ru-MO" sz="1600" dirty="0" err="1" smtClean="0"/>
              <a:t>қазақ халқының тарихына</a:t>
            </a:r>
            <a:r>
              <a:rPr lang="ru-MO" sz="1600" dirty="0" smtClean="0"/>
              <a:t>, </a:t>
            </a:r>
            <a:r>
              <a:rPr lang="ru-MO" sz="1600" dirty="0" err="1" smtClean="0"/>
              <a:t>тіліне</a:t>
            </a:r>
            <a:r>
              <a:rPr lang="ru-MO" sz="1600" dirty="0" smtClean="0"/>
              <a:t>, </a:t>
            </a:r>
            <a:r>
              <a:rPr lang="ru-MO" sz="1600" dirty="0" err="1" smtClean="0"/>
              <a:t>ауыз</a:t>
            </a:r>
            <a:r>
              <a:rPr lang="ru-MO" sz="1600" dirty="0" smtClean="0"/>
              <a:t> </a:t>
            </a:r>
            <a:r>
              <a:rPr lang="ru-MO" sz="1600" dirty="0" err="1" smtClean="0"/>
              <a:t>әдебиетіне</a:t>
            </a:r>
            <a:r>
              <a:rPr lang="ru-MO" sz="1600" dirty="0" smtClean="0"/>
              <a:t>, </a:t>
            </a:r>
            <a:r>
              <a:rPr lang="ru-MO" sz="1600" dirty="0" err="1" smtClean="0"/>
              <a:t>этнографиясына</a:t>
            </a:r>
            <a:r>
              <a:rPr lang="ru-MO" sz="1600" dirty="0" smtClean="0"/>
              <a:t>, </a:t>
            </a:r>
            <a:r>
              <a:rPr lang="ru-MO" sz="1600" dirty="0" err="1" smtClean="0"/>
              <a:t>Қазақстанның архиологиясы</a:t>
            </a:r>
            <a:r>
              <a:rPr lang="ru-MO" sz="1600" dirty="0" smtClean="0"/>
              <a:t> мен </a:t>
            </a:r>
            <a:r>
              <a:rPr lang="ru-MO" sz="1600" dirty="0" err="1" smtClean="0"/>
              <a:t>пайдалы</a:t>
            </a:r>
            <a:r>
              <a:rPr lang="ru-MO" sz="1600" dirty="0" smtClean="0"/>
              <a:t> </a:t>
            </a:r>
            <a:r>
              <a:rPr lang="ru-MO" sz="1600" dirty="0" err="1" smtClean="0"/>
              <a:t>кен</a:t>
            </a:r>
            <a:r>
              <a:rPr lang="ru-MO" sz="1600" dirty="0" smtClean="0"/>
              <a:t> </a:t>
            </a:r>
            <a:r>
              <a:rPr lang="ru-MO" sz="1600" dirty="0" err="1" smtClean="0"/>
              <a:t>байлықтарына арналған мақалалар басылып</a:t>
            </a:r>
            <a:r>
              <a:rPr lang="ru-MO" sz="1600" dirty="0" smtClean="0"/>
              <a:t> </a:t>
            </a:r>
            <a:r>
              <a:rPr lang="ru-MO" sz="1600" dirty="0" err="1" smtClean="0"/>
              <a:t>тұрды</a:t>
            </a:r>
            <a:r>
              <a:rPr lang="ru-MO" sz="1600" dirty="0" smtClean="0"/>
              <a:t>. </a:t>
            </a:r>
            <a:r>
              <a:rPr lang="ru-RU" sz="1600" dirty="0" smtClean="0"/>
              <a:t/>
            </a:r>
            <a:br>
              <a:rPr lang="ru-RU" sz="1600" dirty="0" smtClean="0"/>
            </a:br>
            <a:endParaRPr lang="ru-RU" sz="1600" dirty="0">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2564904"/>
            <a:ext cx="8229600" cy="1143000"/>
          </a:xfrm>
        </p:spPr>
        <p:txBody>
          <a:bodyPr>
            <a:normAutofit fontScale="90000"/>
          </a:bodyPr>
          <a:lstStyle/>
          <a:p>
            <a:pPr algn="ctr"/>
            <a:r>
              <a:rPr lang="kk-KZ" dirty="0" smtClean="0"/>
              <a:t>Барбосынова Назерке</a:t>
            </a:r>
            <a:br>
              <a:rPr lang="kk-KZ" dirty="0" smtClean="0"/>
            </a:br>
            <a:r>
              <a:rPr lang="kk-KZ" sz="2800" dirty="0" smtClean="0"/>
              <a:t>1 курс шығыстану факультетінің студенті</a:t>
            </a:r>
            <a:endParaRPr lang="ru-RU" dirty="0"/>
          </a:p>
        </p:txBody>
      </p:sp>
    </p:spTree>
    <p:extLst>
      <p:ext uri="{BB962C8B-B14F-4D97-AF65-F5344CB8AC3E}">
        <p14:creationId xmlns:p14="http://schemas.microsoft.com/office/powerpoint/2010/main" val="8597659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857232"/>
            <a:ext cx="8229600" cy="4429156"/>
          </a:xfrm>
        </p:spPr>
        <p:txBody>
          <a:bodyPr>
            <a:normAutofit/>
          </a:bodyPr>
          <a:lstStyle/>
          <a:p>
            <a:pPr algn="ctr"/>
            <a:r>
              <a:rPr lang="ru-RU" sz="1400" b="1" dirty="0" err="1" smtClean="0"/>
              <a:t>Қазақ ұлттық баспасөзінің дамуы</a:t>
            </a:r>
            <a:r>
              <a:rPr lang="ru-RU" sz="1400" b="1" dirty="0" smtClean="0"/>
              <a:t>.</a:t>
            </a: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err="1" smtClean="0"/>
              <a:t>Ресми</a:t>
            </a:r>
            <a:r>
              <a:rPr lang="ru-RU" sz="1400" dirty="0" smtClean="0"/>
              <a:t> </a:t>
            </a:r>
            <a:r>
              <a:rPr lang="ru-RU" sz="1400" dirty="0" err="1" smtClean="0"/>
              <a:t>емес</a:t>
            </a:r>
            <a:r>
              <a:rPr lang="ru-RU" sz="1400" dirty="0" smtClean="0"/>
              <a:t> </a:t>
            </a:r>
            <a:r>
              <a:rPr lang="ru-RU" sz="1400" dirty="0" err="1" smtClean="0"/>
              <a:t>қазақ мерзімді</a:t>
            </a:r>
            <a:r>
              <a:rPr lang="ru-RU" sz="1400" dirty="0" smtClean="0"/>
              <a:t> </a:t>
            </a:r>
            <a:r>
              <a:rPr lang="ru-RU" sz="1400" dirty="0" err="1" smtClean="0"/>
              <a:t>баспасөзінің қалыптасуы</a:t>
            </a:r>
            <a:r>
              <a:rPr lang="ru-RU" sz="1400" dirty="0" smtClean="0"/>
              <a:t> </a:t>
            </a:r>
            <a:r>
              <a:rPr lang="en-US" sz="1400" dirty="0" smtClean="0"/>
              <a:t>XX </a:t>
            </a:r>
            <a:r>
              <a:rPr lang="ru-RU" sz="1400" dirty="0" err="1" smtClean="0"/>
              <a:t>ғасырдың басындағы жалпы</a:t>
            </a:r>
            <a:r>
              <a:rPr lang="ru-RU" sz="1400" dirty="0" smtClean="0"/>
              <a:t> </a:t>
            </a:r>
            <a:r>
              <a:rPr lang="ru-RU" sz="1400" dirty="0" err="1" smtClean="0"/>
              <a:t>азаттық қозғалыспен тығыз байланысты</a:t>
            </a:r>
            <a:r>
              <a:rPr lang="ru-RU" sz="1400" dirty="0" smtClean="0"/>
              <a:t>. </a:t>
            </a:r>
            <a:r>
              <a:rPr lang="ru-RU" sz="1400" dirty="0" err="1" smtClean="0"/>
              <a:t>Ол</a:t>
            </a:r>
            <a:r>
              <a:rPr lang="ru-RU" sz="1400" dirty="0" smtClean="0"/>
              <a:t> 1905–1907 </a:t>
            </a:r>
            <a:r>
              <a:rPr lang="ru-RU" sz="1400" dirty="0" err="1" smtClean="0"/>
              <a:t>жылдардағы революциның арқасында ғана туды</a:t>
            </a:r>
            <a:r>
              <a:rPr lang="ru-RU" sz="1400" dirty="0" smtClean="0"/>
              <a:t>. </a:t>
            </a:r>
            <a:r>
              <a:rPr lang="ru-RU" sz="1400" dirty="0" err="1" smtClean="0"/>
              <a:t>Алайда</a:t>
            </a:r>
            <a:r>
              <a:rPr lang="ru-RU" sz="1400" dirty="0" smtClean="0"/>
              <a:t> </a:t>
            </a:r>
            <a:r>
              <a:rPr lang="ru-RU" sz="1400" dirty="0" err="1" smtClean="0"/>
              <a:t>бұл басылымдар</a:t>
            </a:r>
            <a:r>
              <a:rPr lang="ru-RU" sz="1400" dirty="0" smtClean="0"/>
              <a:t> </a:t>
            </a:r>
            <a:r>
              <a:rPr lang="ru-RU" sz="1400" dirty="0" err="1" smtClean="0"/>
              <a:t>дүниеге едәуір қиындықпен келді</a:t>
            </a:r>
            <a:r>
              <a:rPr lang="ru-RU" sz="1400" dirty="0" smtClean="0"/>
              <a:t>. 1907 </a:t>
            </a:r>
            <a:r>
              <a:rPr lang="ru-RU" sz="1400" dirty="0" err="1" smtClean="0"/>
              <a:t>жылғы </a:t>
            </a:r>
            <a:r>
              <a:rPr lang="ru-RU" sz="1400" dirty="0" smtClean="0"/>
              <a:t>28 </a:t>
            </a:r>
            <a:r>
              <a:rPr lang="ru-RU" sz="1400" dirty="0" err="1" smtClean="0"/>
              <a:t>наурызда</a:t>
            </a:r>
            <a:r>
              <a:rPr lang="ru-RU" sz="1400" dirty="0" smtClean="0"/>
              <a:t> </a:t>
            </a:r>
            <a:r>
              <a:rPr lang="en-US" sz="1400" dirty="0" smtClean="0"/>
              <a:t>II </a:t>
            </a:r>
            <a:r>
              <a:rPr lang="ru-RU" sz="1400" dirty="0" err="1" smtClean="0"/>
              <a:t>Мемлекеттік</a:t>
            </a:r>
            <a:r>
              <a:rPr lang="ru-RU" sz="1400" dirty="0" smtClean="0"/>
              <a:t> </a:t>
            </a:r>
            <a:r>
              <a:rPr lang="ru-RU" sz="1400" dirty="0" err="1" smtClean="0"/>
              <a:t>Думаның </a:t>
            </a:r>
            <a:r>
              <a:rPr lang="ru-RU" sz="1400" dirty="0" smtClean="0"/>
              <a:t>депутаты </a:t>
            </a:r>
            <a:r>
              <a:rPr lang="ru-RU" sz="1400" dirty="0" err="1" smtClean="0"/>
              <a:t>Шаймерден</a:t>
            </a:r>
            <a:r>
              <a:rPr lang="ru-RU" sz="1400" dirty="0" smtClean="0"/>
              <a:t> </a:t>
            </a:r>
            <a:r>
              <a:rPr lang="ru-RU" sz="1400" dirty="0" err="1" smtClean="0"/>
              <a:t>Қосшығұловтың бастамасымен</a:t>
            </a:r>
            <a:r>
              <a:rPr lang="ru-RU" sz="1400" dirty="0" smtClean="0"/>
              <a:t> «</a:t>
            </a:r>
            <a:r>
              <a:rPr lang="ru-RU" sz="1400" dirty="0" err="1" smtClean="0"/>
              <a:t>Улфат</a:t>
            </a:r>
            <a:r>
              <a:rPr lang="ru-RU" sz="1400" dirty="0" smtClean="0"/>
              <a:t>» </a:t>
            </a:r>
            <a:r>
              <a:rPr lang="ru-RU" sz="1400" dirty="0" err="1" smtClean="0"/>
              <a:t>газетіне</a:t>
            </a:r>
            <a:r>
              <a:rPr lang="ru-RU" sz="1400" dirty="0" smtClean="0"/>
              <a:t> </a:t>
            </a:r>
            <a:r>
              <a:rPr lang="ru-RU" sz="1400" dirty="0" err="1" smtClean="0"/>
              <a:t>қосымша ретінде</a:t>
            </a:r>
            <a:r>
              <a:rPr lang="ru-RU" sz="1400" dirty="0" smtClean="0"/>
              <a:t> «Серке» </a:t>
            </a:r>
            <a:r>
              <a:rPr lang="ru-RU" sz="1400" dirty="0" err="1" smtClean="0"/>
              <a:t>газетінің бірінші</a:t>
            </a:r>
            <a:r>
              <a:rPr lang="ru-RU" sz="1400" dirty="0" smtClean="0"/>
              <a:t> </a:t>
            </a:r>
            <a:r>
              <a:rPr lang="ru-RU" sz="1400" dirty="0" err="1" smtClean="0"/>
              <a:t>нөмірі шықты</a:t>
            </a:r>
            <a:r>
              <a:rPr lang="ru-RU" sz="1400" dirty="0" smtClean="0"/>
              <a:t>. Ш. </a:t>
            </a:r>
            <a:r>
              <a:rPr lang="ru-RU" sz="1400" dirty="0" err="1" smtClean="0"/>
              <a:t>Қосшығұловтың айтуынша</a:t>
            </a:r>
            <a:r>
              <a:rPr lang="ru-RU" sz="1400" dirty="0" smtClean="0"/>
              <a:t>, </a:t>
            </a:r>
            <a:r>
              <a:rPr lang="ru-RU" sz="1400" dirty="0" err="1" smtClean="0"/>
              <a:t>небәрі </a:t>
            </a:r>
            <a:r>
              <a:rPr lang="ru-RU" sz="1400" dirty="0" smtClean="0"/>
              <a:t>3–4 </a:t>
            </a:r>
            <a:r>
              <a:rPr lang="ru-RU" sz="1400" dirty="0" err="1" smtClean="0"/>
              <a:t>нөмірі шығарылған</a:t>
            </a:r>
            <a:r>
              <a:rPr lang="ru-RU" sz="1400" dirty="0" smtClean="0"/>
              <a:t>. Цензура оны </a:t>
            </a:r>
            <a:r>
              <a:rPr lang="ru-RU" sz="1400" dirty="0" err="1" smtClean="0"/>
              <a:t>қауіпті деп</a:t>
            </a:r>
            <a:r>
              <a:rPr lang="ru-RU" sz="1400" dirty="0" smtClean="0"/>
              <a:t> </a:t>
            </a:r>
            <a:r>
              <a:rPr lang="ru-RU" sz="1400" dirty="0" err="1" smtClean="0"/>
              <a:t>тауып</a:t>
            </a:r>
            <a:r>
              <a:rPr lang="ru-RU" sz="1400" dirty="0" smtClean="0"/>
              <a:t>, газет </a:t>
            </a:r>
            <a:r>
              <a:rPr lang="ru-RU" sz="1400" dirty="0" err="1" smtClean="0"/>
              <a:t>жабылып</a:t>
            </a:r>
            <a:r>
              <a:rPr lang="ru-RU" sz="1400" dirty="0" smtClean="0"/>
              <a:t> </a:t>
            </a:r>
            <a:r>
              <a:rPr lang="ru-RU" sz="1400" dirty="0" err="1" smtClean="0"/>
              <a:t>қалған</a:t>
            </a:r>
            <a:r>
              <a:rPr lang="ru-RU" sz="1400" dirty="0" smtClean="0"/>
              <a:t>. 1907 </a:t>
            </a:r>
            <a:r>
              <a:rPr lang="ru-RU" sz="1400" dirty="0" err="1" smtClean="0"/>
              <a:t>жылғы наурызда</a:t>
            </a:r>
            <a:r>
              <a:rPr lang="ru-RU" sz="1400" dirty="0" smtClean="0"/>
              <a:t> </a:t>
            </a:r>
            <a:r>
              <a:rPr lang="ru-RU" sz="1400" dirty="0" err="1" smtClean="0"/>
              <a:t>Троицкіде</a:t>
            </a:r>
            <a:r>
              <a:rPr lang="ru-RU" sz="1400" dirty="0" smtClean="0"/>
              <a:t> «</a:t>
            </a:r>
            <a:r>
              <a:rPr lang="ru-RU" sz="1400" dirty="0" err="1" smtClean="0"/>
              <a:t>Қазақ</a:t>
            </a:r>
            <a:r>
              <a:rPr lang="ru-RU" sz="1400" dirty="0" smtClean="0"/>
              <a:t>» </a:t>
            </a:r>
            <a:r>
              <a:rPr lang="ru-RU" sz="1400" dirty="0" err="1" smtClean="0"/>
              <a:t>газетінің бірінші</a:t>
            </a:r>
            <a:r>
              <a:rPr lang="ru-RU" sz="1400" dirty="0" smtClean="0"/>
              <a:t> (</a:t>
            </a:r>
            <a:r>
              <a:rPr lang="ru-RU" sz="1400" dirty="0" err="1" smtClean="0"/>
              <a:t>әрі соңғы</a:t>
            </a:r>
            <a:r>
              <a:rPr lang="ru-RU" sz="1400" dirty="0" smtClean="0"/>
              <a:t>) </a:t>
            </a:r>
            <a:r>
              <a:rPr lang="ru-RU" sz="1400" dirty="0" err="1" smtClean="0"/>
              <a:t>нөмірі шықты</a:t>
            </a:r>
            <a:r>
              <a:rPr lang="ru-RU" sz="1400" dirty="0" smtClean="0"/>
              <a:t>.</a:t>
            </a:r>
            <a:br>
              <a:rPr lang="ru-RU" sz="1400" dirty="0" smtClean="0"/>
            </a:br>
            <a:r>
              <a:rPr lang="ru-RU" sz="1400" dirty="0" err="1" smtClean="0"/>
              <a:t>Қазақ қоғамы демократияшыл</a:t>
            </a:r>
            <a:r>
              <a:rPr lang="ru-RU" sz="1400" dirty="0" smtClean="0"/>
              <a:t> </a:t>
            </a:r>
            <a:r>
              <a:rPr lang="ru-RU" sz="1400" dirty="0" err="1" smtClean="0"/>
              <a:t>жұртшылығының ұлттық баспасөз ұйымын құру жөніндегі ынтасы</a:t>
            </a:r>
            <a:r>
              <a:rPr lang="ru-RU" sz="1400" dirty="0" smtClean="0"/>
              <a:t> </a:t>
            </a:r>
            <a:r>
              <a:rPr lang="ru-RU" sz="1400" dirty="0" err="1" smtClean="0"/>
              <a:t>күшейе берді</a:t>
            </a:r>
            <a:r>
              <a:rPr lang="ru-RU" sz="1400" dirty="0" smtClean="0"/>
              <a:t>. 1911 </a:t>
            </a:r>
            <a:r>
              <a:rPr lang="ru-RU" sz="1400" dirty="0" err="1" smtClean="0"/>
              <a:t>жылғы </a:t>
            </a:r>
            <a:r>
              <a:rPr lang="ru-RU" sz="1400" dirty="0" smtClean="0"/>
              <a:t>16 </a:t>
            </a:r>
            <a:r>
              <a:rPr lang="ru-RU" sz="1400" dirty="0" err="1" smtClean="0"/>
              <a:t>наурызда</a:t>
            </a:r>
            <a:r>
              <a:rPr lang="ru-RU" sz="1400" dirty="0" smtClean="0"/>
              <a:t> Орал </a:t>
            </a:r>
            <a:r>
              <a:rPr lang="ru-RU" sz="1400" dirty="0" err="1" smtClean="0"/>
              <a:t>қаласында қазақ және орыс</a:t>
            </a:r>
            <a:r>
              <a:rPr lang="ru-RU" sz="1400" dirty="0" smtClean="0"/>
              <a:t> </a:t>
            </a:r>
            <a:r>
              <a:rPr lang="ru-RU" sz="1400" dirty="0" err="1" smtClean="0"/>
              <a:t>тілдерінде</a:t>
            </a:r>
            <a:r>
              <a:rPr lang="ru-RU" sz="1400" dirty="0" smtClean="0"/>
              <a:t> </a:t>
            </a:r>
            <a:r>
              <a:rPr lang="ru-RU" sz="1400" dirty="0" err="1" smtClean="0"/>
              <a:t>шағын көлемді </a:t>
            </a:r>
            <a:r>
              <a:rPr lang="ru-RU" sz="1400" dirty="0" smtClean="0"/>
              <a:t>«</a:t>
            </a:r>
            <a:r>
              <a:rPr lang="ru-RU" sz="1400" dirty="0" err="1" smtClean="0"/>
              <a:t>Қазақстан</a:t>
            </a:r>
            <a:r>
              <a:rPr lang="ru-RU" sz="1400" dirty="0" smtClean="0"/>
              <a:t>» </a:t>
            </a:r>
            <a:r>
              <a:rPr lang="ru-RU" sz="1400" dirty="0" err="1" smtClean="0"/>
              <a:t>газеті</a:t>
            </a:r>
            <a:r>
              <a:rPr lang="ru-RU" sz="1400" dirty="0" smtClean="0"/>
              <a:t> </a:t>
            </a:r>
            <a:r>
              <a:rPr lang="ru-RU" sz="1400" dirty="0" err="1" smtClean="0"/>
              <a:t>шықты</a:t>
            </a:r>
            <a:r>
              <a:rPr lang="ru-RU" sz="1400" dirty="0" smtClean="0"/>
              <a:t>. 1913 </a:t>
            </a:r>
            <a:r>
              <a:rPr lang="ru-RU" sz="1400" dirty="0" err="1" smtClean="0"/>
              <a:t>жылы</a:t>
            </a:r>
            <a:r>
              <a:rPr lang="ru-RU" sz="1400" dirty="0" smtClean="0"/>
              <a:t> </a:t>
            </a:r>
            <a:r>
              <a:rPr lang="ru-RU" sz="1400" dirty="0" err="1" smtClean="0"/>
              <a:t>қыркүйектен желтоқсанға дейін</a:t>
            </a:r>
            <a:r>
              <a:rPr lang="ru-RU" sz="1400" dirty="0" smtClean="0"/>
              <a:t> </a:t>
            </a:r>
            <a:r>
              <a:rPr lang="ru-RU" sz="1400" dirty="0" err="1" smtClean="0"/>
              <a:t>Петропавлда</a:t>
            </a:r>
            <a:r>
              <a:rPr lang="ru-RU" sz="1400" dirty="0" smtClean="0"/>
              <a:t> «</a:t>
            </a:r>
            <a:r>
              <a:rPr lang="ru-RU" sz="1400" dirty="0" err="1" smtClean="0"/>
              <a:t>Ешім</a:t>
            </a:r>
            <a:r>
              <a:rPr lang="ru-RU" sz="1400" dirty="0" smtClean="0"/>
              <a:t> </a:t>
            </a:r>
            <a:r>
              <a:rPr lang="ru-RU" sz="1400" dirty="0" err="1" smtClean="0"/>
              <a:t>даласы</a:t>
            </a:r>
            <a:r>
              <a:rPr lang="ru-RU" sz="1400" dirty="0" smtClean="0"/>
              <a:t>» </a:t>
            </a:r>
            <a:r>
              <a:rPr lang="ru-RU" sz="1400" dirty="0" err="1" smtClean="0"/>
              <a:t>газеті</a:t>
            </a:r>
            <a:r>
              <a:rPr lang="ru-RU" sz="1400" dirty="0" smtClean="0"/>
              <a:t> </a:t>
            </a:r>
            <a:r>
              <a:rPr lang="ru-RU" sz="1400" dirty="0" err="1" smtClean="0"/>
              <a:t>шығып тұрды</a:t>
            </a:r>
            <a:r>
              <a:rPr lang="ru-RU" sz="1400" dirty="0" smtClean="0"/>
              <a:t>.</a:t>
            </a:r>
            <a:br>
              <a:rPr lang="ru-RU" sz="1400" dirty="0" smtClean="0"/>
            </a:br>
            <a:r>
              <a:rPr lang="ru-RU" sz="1400" dirty="0" err="1" smtClean="0"/>
              <a:t>Алайда</a:t>
            </a:r>
            <a:r>
              <a:rPr lang="ru-RU" sz="1400" dirty="0" smtClean="0"/>
              <a:t> </a:t>
            </a:r>
            <a:r>
              <a:rPr lang="ru-RU" sz="1400" dirty="0" err="1" smtClean="0"/>
              <a:t>таралымы</a:t>
            </a:r>
            <a:r>
              <a:rPr lang="ru-RU" sz="1400" dirty="0" smtClean="0"/>
              <a:t> </a:t>
            </a:r>
            <a:r>
              <a:rPr lang="ru-RU" sz="1400" dirty="0" err="1" smtClean="0"/>
              <a:t>шектеулі</a:t>
            </a:r>
            <a:r>
              <a:rPr lang="ru-RU" sz="1400" dirty="0" smtClean="0"/>
              <a:t> </a:t>
            </a:r>
            <a:r>
              <a:rPr lang="ru-RU" sz="1400" dirty="0" err="1" smtClean="0"/>
              <a:t>бұл газеттер</a:t>
            </a:r>
            <a:r>
              <a:rPr lang="ru-RU" sz="1400" dirty="0" smtClean="0"/>
              <a:t> </a:t>
            </a:r>
            <a:r>
              <a:rPr lang="ru-RU" sz="1400" dirty="0" err="1" smtClean="0"/>
              <a:t>орасан</a:t>
            </a:r>
            <a:r>
              <a:rPr lang="ru-RU" sz="1400" dirty="0" smtClean="0"/>
              <a:t> </a:t>
            </a:r>
            <a:r>
              <a:rPr lang="ru-RU" sz="1400" dirty="0" err="1" smtClean="0"/>
              <a:t>үлкен аймақтың түрлі топтарының өскелең талаптілегін</a:t>
            </a:r>
            <a:r>
              <a:rPr lang="ru-RU" sz="1400" dirty="0" smtClean="0"/>
              <a:t> </a:t>
            </a:r>
            <a:r>
              <a:rPr lang="ru-RU" sz="1400" dirty="0" err="1" smtClean="0"/>
              <a:t>қанағаттандыра алмады</a:t>
            </a:r>
            <a:r>
              <a:rPr lang="ru-RU" sz="1400" dirty="0" smtClean="0"/>
              <a:t>. </a:t>
            </a:r>
            <a:r>
              <a:rPr lang="ru-RU" sz="1400" dirty="0" err="1" smtClean="0"/>
              <a:t>Жалпыұлттық көлемде мерзімді</a:t>
            </a:r>
            <a:r>
              <a:rPr lang="ru-RU" sz="1400" dirty="0" smtClean="0"/>
              <a:t> </a:t>
            </a:r>
            <a:r>
              <a:rPr lang="ru-RU" sz="1400" dirty="0" err="1" smtClean="0"/>
              <a:t>баспасөз құру бұрынғысынша жалпыұлттық </a:t>
            </a:r>
            <a:r>
              <a:rPr lang="ru-RU" sz="1400" dirty="0" smtClean="0"/>
              <a:t>проблема </a:t>
            </a:r>
            <a:r>
              <a:rPr lang="ru-RU" sz="1400" dirty="0" err="1" smtClean="0"/>
              <a:t>болып</a:t>
            </a:r>
            <a:r>
              <a:rPr lang="ru-RU" sz="1400" dirty="0" smtClean="0"/>
              <a:t> </a:t>
            </a:r>
            <a:r>
              <a:rPr lang="ru-RU" sz="1400" dirty="0" err="1" smtClean="0"/>
              <a:t>қала берді</a:t>
            </a:r>
            <a:r>
              <a:rPr lang="ru-RU" sz="1400" dirty="0" smtClean="0"/>
              <a:t>.</a:t>
            </a:r>
            <a:endParaRPr lang="ru-RU" sz="1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kk-KZ" sz="2800" b="1" dirty="0" smtClean="0"/>
              <a:t>Шәймерден Қосшығұлов</a:t>
            </a:r>
            <a:endParaRPr lang="ru-RU" sz="2800" b="1" dirty="0"/>
          </a:p>
        </p:txBody>
      </p:sp>
      <p:pic>
        <p:nvPicPr>
          <p:cNvPr id="4" name="Содержимое 3" descr="20100426113757.jpg"/>
          <p:cNvPicPr>
            <a:picLocks noGrp="1" noChangeAspect="1"/>
          </p:cNvPicPr>
          <p:nvPr>
            <p:ph idx="1"/>
          </p:nvPr>
        </p:nvPicPr>
        <p:blipFill>
          <a:blip r:embed="rId2"/>
          <a:stretch>
            <a:fillRect/>
          </a:stretch>
        </p:blipFill>
        <p:spPr>
          <a:xfrm>
            <a:off x="2928926" y="1785926"/>
            <a:ext cx="3000396" cy="4500594"/>
          </a:xfr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785794"/>
            <a:ext cx="8229600" cy="4500594"/>
          </a:xfrm>
        </p:spPr>
        <p:txBody>
          <a:bodyPr>
            <a:normAutofit/>
          </a:bodyPr>
          <a:lstStyle/>
          <a:p>
            <a:pPr algn="l"/>
            <a:r>
              <a:rPr lang="ru-MO" sz="1400" dirty="0" err="1" smtClean="0">
                <a:effectLst/>
                <a:latin typeface="Times New Roman" pitchFamily="18" charset="0"/>
                <a:cs typeface="Times New Roman" pitchFamily="18" charset="0"/>
              </a:rPr>
              <a:t>Қазақ баспасөзі</a:t>
            </a:r>
            <a:r>
              <a:rPr lang="ru-MO" sz="1400" dirty="0" smtClean="0">
                <a:effectLst/>
                <a:latin typeface="Times New Roman" pitchFamily="18" charset="0"/>
                <a:cs typeface="Times New Roman" pitchFamily="18" charset="0"/>
              </a:rPr>
              <a:t> </a:t>
            </a:r>
            <a:r>
              <a:rPr lang="en-US" sz="1400" dirty="0" smtClean="0">
                <a:effectLst/>
                <a:latin typeface="Times New Roman" pitchFamily="18" charset="0"/>
                <a:cs typeface="Times New Roman" pitchFamily="18" charset="0"/>
              </a:rPr>
              <a:t>XIX</a:t>
            </a:r>
            <a:r>
              <a:rPr lang="ru-MO" sz="1400" dirty="0" smtClean="0">
                <a:effectLst/>
                <a:latin typeface="Times New Roman" pitchFamily="18" charset="0"/>
                <a:cs typeface="Times New Roman" pitchFamily="18" charset="0"/>
              </a:rPr>
              <a:t>- </a:t>
            </a:r>
            <a:r>
              <a:rPr lang="ru-MO" sz="1400" dirty="0" err="1" smtClean="0">
                <a:effectLst/>
                <a:latin typeface="Times New Roman" pitchFamily="18" charset="0"/>
                <a:cs typeface="Times New Roman" pitchFamily="18" charset="0"/>
              </a:rPr>
              <a:t>ғасырдың екінші</a:t>
            </a:r>
            <a:r>
              <a:rPr lang="ru-MO" sz="1400" dirty="0" smtClean="0">
                <a:effectLst/>
                <a:latin typeface="Times New Roman" pitchFamily="18" charset="0"/>
                <a:cs typeface="Times New Roman" pitchFamily="18" charset="0"/>
              </a:rPr>
              <a:t> </a:t>
            </a:r>
            <a:r>
              <a:rPr lang="ru-MO" sz="1400" dirty="0" err="1" smtClean="0">
                <a:effectLst/>
                <a:latin typeface="Times New Roman" pitchFamily="18" charset="0"/>
                <a:cs typeface="Times New Roman" pitchFamily="18" charset="0"/>
              </a:rPr>
              <a:t>жартысында</a:t>
            </a:r>
            <a:r>
              <a:rPr lang="ru-MO" sz="1400" dirty="0" smtClean="0">
                <a:effectLst/>
                <a:latin typeface="Times New Roman" pitchFamily="18" charset="0"/>
                <a:cs typeface="Times New Roman" pitchFamily="18" charset="0"/>
              </a:rPr>
              <a:t>, </a:t>
            </a:r>
            <a:r>
              <a:rPr lang="ru-MO" sz="1400" dirty="0" err="1" smtClean="0">
                <a:effectLst/>
                <a:latin typeface="Times New Roman" pitchFamily="18" charset="0"/>
                <a:cs typeface="Times New Roman" pitchFamily="18" charset="0"/>
              </a:rPr>
              <a:t>яғни Қазақстанның Россияға қосылуының нәтижесінде пайда</a:t>
            </a:r>
            <a:r>
              <a:rPr lang="ru-MO" sz="1400" dirty="0" smtClean="0">
                <a:effectLst/>
                <a:latin typeface="Times New Roman" pitchFamily="18" charset="0"/>
                <a:cs typeface="Times New Roman" pitchFamily="18" charset="0"/>
              </a:rPr>
              <a:t> </a:t>
            </a:r>
            <a:r>
              <a:rPr lang="ru-MO" sz="1400" dirty="0" err="1" smtClean="0">
                <a:effectLst/>
                <a:latin typeface="Times New Roman" pitchFamily="18" charset="0"/>
                <a:cs typeface="Times New Roman" pitchFamily="18" charset="0"/>
              </a:rPr>
              <a:t>болды</a:t>
            </a:r>
            <a:r>
              <a:rPr lang="ru-MO" sz="1400" dirty="0" smtClean="0">
                <a:effectLst/>
                <a:latin typeface="Times New Roman" pitchFamily="18" charset="0"/>
                <a:cs typeface="Times New Roman" pitchFamily="18" charset="0"/>
              </a:rPr>
              <a:t>. </a:t>
            </a:r>
            <a:r>
              <a:rPr lang="ru-MO" sz="1400" dirty="0" err="1" smtClean="0">
                <a:effectLst/>
                <a:latin typeface="Times New Roman" pitchFamily="18" charset="0"/>
                <a:cs typeface="Times New Roman" pitchFamily="18" charset="0"/>
              </a:rPr>
              <a:t>Оның </a:t>
            </a:r>
            <a:r>
              <a:rPr lang="ru-MO" sz="1400" dirty="0" smtClean="0">
                <a:effectLst/>
                <a:latin typeface="Times New Roman" pitchFamily="18" charset="0"/>
                <a:cs typeface="Times New Roman" pitchFamily="18" charset="0"/>
              </a:rPr>
              <a:t>даму </a:t>
            </a:r>
            <a:r>
              <a:rPr lang="ru-MO" sz="1400" dirty="0" err="1" smtClean="0">
                <a:effectLst/>
                <a:latin typeface="Times New Roman" pitchFamily="18" charset="0"/>
                <a:cs typeface="Times New Roman" pitchFamily="18" charset="0"/>
              </a:rPr>
              <a:t>тарихы</a:t>
            </a:r>
            <a:r>
              <a:rPr lang="ru-MO" sz="1400" dirty="0" smtClean="0">
                <a:effectLst/>
                <a:latin typeface="Times New Roman" pitchFamily="18" charset="0"/>
                <a:cs typeface="Times New Roman" pitchFamily="18" charset="0"/>
              </a:rPr>
              <a:t> </a:t>
            </a:r>
            <a:r>
              <a:rPr lang="ru-MO" sz="1400" dirty="0" err="1" smtClean="0">
                <a:effectLst/>
                <a:latin typeface="Times New Roman" pitchFamily="18" charset="0"/>
                <a:cs typeface="Times New Roman" pitchFamily="18" charset="0"/>
              </a:rPr>
              <a:t>әлі толық зерттеліп</a:t>
            </a:r>
            <a:r>
              <a:rPr lang="ru-MO" sz="1400" dirty="0" smtClean="0">
                <a:effectLst/>
                <a:latin typeface="Times New Roman" pitchFamily="18" charset="0"/>
                <a:cs typeface="Times New Roman" pitchFamily="18" charset="0"/>
              </a:rPr>
              <a:t>, </a:t>
            </a:r>
            <a:r>
              <a:rPr lang="ru-MO" sz="1400" dirty="0" err="1" smtClean="0">
                <a:effectLst/>
                <a:latin typeface="Times New Roman" pitchFamily="18" charset="0"/>
                <a:cs typeface="Times New Roman" pitchFamily="18" charset="0"/>
              </a:rPr>
              <a:t>бір</a:t>
            </a:r>
            <a:r>
              <a:rPr lang="ru-MO" sz="1400" dirty="0" smtClean="0">
                <a:effectLst/>
                <a:latin typeface="Times New Roman" pitchFamily="18" charset="0"/>
                <a:cs typeface="Times New Roman" pitchFamily="18" charset="0"/>
              </a:rPr>
              <a:t> </a:t>
            </a:r>
            <a:r>
              <a:rPr lang="ru-MO" sz="1400" dirty="0" err="1" smtClean="0">
                <a:effectLst/>
                <a:latin typeface="Times New Roman" pitchFamily="18" charset="0"/>
                <a:cs typeface="Times New Roman" pitchFamily="18" charset="0"/>
              </a:rPr>
              <a:t>жүйеге келтірілген</a:t>
            </a:r>
            <a:r>
              <a:rPr lang="ru-MO" sz="1400" dirty="0" smtClean="0">
                <a:effectLst/>
                <a:latin typeface="Times New Roman" pitchFamily="18" charset="0"/>
                <a:cs typeface="Times New Roman" pitchFamily="18" charset="0"/>
              </a:rPr>
              <a:t> </a:t>
            </a:r>
            <a:r>
              <a:rPr lang="ru-MO" sz="1400" dirty="0" err="1" smtClean="0">
                <a:effectLst/>
                <a:latin typeface="Times New Roman" pitchFamily="18" charset="0"/>
                <a:cs typeface="Times New Roman" pitchFamily="18" charset="0"/>
              </a:rPr>
              <a:t>жоқ</a:t>
            </a:r>
            <a:r>
              <a:rPr lang="ru-MO" sz="1400" dirty="0" smtClean="0">
                <a:effectLst/>
                <a:latin typeface="Times New Roman" pitchFamily="18" charset="0"/>
                <a:cs typeface="Times New Roman" pitchFamily="18" charset="0"/>
              </a:rPr>
              <a:t>. </a:t>
            </a:r>
            <a:r>
              <a:rPr lang="ru-RU" sz="1400" dirty="0" smtClean="0">
                <a:effectLst/>
                <a:latin typeface="Times New Roman" pitchFamily="18" charset="0"/>
                <a:cs typeface="Times New Roman" pitchFamily="18" charset="0"/>
              </a:rPr>
              <a:t/>
            </a:r>
            <a:br>
              <a:rPr lang="ru-RU" sz="1400" dirty="0" smtClean="0">
                <a:effectLst/>
                <a:latin typeface="Times New Roman" pitchFamily="18" charset="0"/>
                <a:cs typeface="Times New Roman" pitchFamily="18" charset="0"/>
              </a:rPr>
            </a:br>
            <a:r>
              <a:rPr lang="ru-MO" sz="1400" dirty="0" err="1" smtClean="0">
                <a:effectLst/>
                <a:latin typeface="Times New Roman" pitchFamily="18" charset="0"/>
                <a:cs typeface="Times New Roman" pitchFamily="18" charset="0"/>
              </a:rPr>
              <a:t>Бұл саладағы ең алғашқы сөз, бізге</a:t>
            </a:r>
            <a:r>
              <a:rPr lang="ru-MO" sz="1400" dirty="0" smtClean="0">
                <a:effectLst/>
                <a:latin typeface="Times New Roman" pitchFamily="18" charset="0"/>
                <a:cs typeface="Times New Roman" pitchFamily="18" charset="0"/>
              </a:rPr>
              <a:t> </a:t>
            </a:r>
            <a:r>
              <a:rPr lang="ru-MO" sz="1400" dirty="0" err="1" smtClean="0">
                <a:effectLst/>
                <a:latin typeface="Times New Roman" pitchFamily="18" charset="0"/>
                <a:cs typeface="Times New Roman" pitchFamily="18" charset="0"/>
              </a:rPr>
              <a:t>белгілі</a:t>
            </a:r>
            <a:r>
              <a:rPr lang="ru-MO" sz="1400" dirty="0" smtClean="0">
                <a:effectLst/>
                <a:latin typeface="Times New Roman" pitchFamily="18" charset="0"/>
                <a:cs typeface="Times New Roman" pitchFamily="18" charset="0"/>
              </a:rPr>
              <a:t> </a:t>
            </a:r>
            <a:r>
              <a:rPr lang="ru-MO" sz="1400" dirty="0" err="1" smtClean="0">
                <a:effectLst/>
                <a:latin typeface="Times New Roman" pitchFamily="18" charset="0"/>
                <a:cs typeface="Times New Roman" pitchFamily="18" charset="0"/>
              </a:rPr>
              <a:t>дерек</a:t>
            </a:r>
            <a:r>
              <a:rPr lang="ru-MO" sz="1400" dirty="0" smtClean="0">
                <a:effectLst/>
                <a:latin typeface="Times New Roman" pitchFamily="18" charset="0"/>
                <a:cs typeface="Times New Roman" pitchFamily="18" charset="0"/>
              </a:rPr>
              <a:t> </a:t>
            </a:r>
            <a:r>
              <a:rPr lang="ru-MO" sz="1400" dirty="0" err="1" smtClean="0">
                <a:effectLst/>
                <a:latin typeface="Times New Roman" pitchFamily="18" charset="0"/>
                <a:cs typeface="Times New Roman" pitchFamily="18" charset="0"/>
              </a:rPr>
              <a:t>бойынша</a:t>
            </a:r>
            <a:r>
              <a:rPr lang="ru-MO" sz="1400" dirty="0" smtClean="0">
                <a:effectLst/>
                <a:latin typeface="Times New Roman" pitchFamily="18" charset="0"/>
                <a:cs typeface="Times New Roman" pitchFamily="18" charset="0"/>
              </a:rPr>
              <a:t> 1925 </a:t>
            </a:r>
            <a:r>
              <a:rPr lang="ru-MO" sz="1400" dirty="0" err="1" smtClean="0">
                <a:effectLst/>
                <a:latin typeface="Times New Roman" pitchFamily="18" charset="0"/>
                <a:cs typeface="Times New Roman" pitchFamily="18" charset="0"/>
              </a:rPr>
              <a:t>жылы</a:t>
            </a:r>
            <a:r>
              <a:rPr lang="ru-MO" sz="1400" dirty="0" smtClean="0">
                <a:effectLst/>
                <a:latin typeface="Times New Roman" pitchFamily="18" charset="0"/>
                <a:cs typeface="Times New Roman" pitchFamily="18" charset="0"/>
              </a:rPr>
              <a:t> </a:t>
            </a:r>
            <a:r>
              <a:rPr lang="ru-MO" sz="1400" dirty="0" err="1" smtClean="0">
                <a:effectLst/>
                <a:latin typeface="Times New Roman" pitchFamily="18" charset="0"/>
                <a:cs typeface="Times New Roman" pitchFamily="18" charset="0"/>
              </a:rPr>
              <a:t>айтылған екен</a:t>
            </a:r>
            <a:r>
              <a:rPr lang="ru-MO" sz="1400" dirty="0" smtClean="0">
                <a:effectLst/>
                <a:latin typeface="Times New Roman" pitchFamily="18" charset="0"/>
                <a:cs typeface="Times New Roman" pitchFamily="18" charset="0"/>
              </a:rPr>
              <a:t>. Осы </a:t>
            </a:r>
            <a:r>
              <a:rPr lang="ru-MO" sz="1400" dirty="0" err="1" smtClean="0">
                <a:effectLst/>
                <a:latin typeface="Times New Roman" pitchFamily="18" charset="0"/>
                <a:cs typeface="Times New Roman" pitchFamily="18" charset="0"/>
              </a:rPr>
              <a:t>жылы</a:t>
            </a:r>
            <a:r>
              <a:rPr lang="ru-MO" sz="1400" dirty="0" smtClean="0">
                <a:effectLst/>
                <a:latin typeface="Times New Roman" pitchFamily="18" charset="0"/>
                <a:cs typeface="Times New Roman" pitchFamily="18" charset="0"/>
              </a:rPr>
              <a:t> </a:t>
            </a:r>
            <a:r>
              <a:rPr lang="ru-MO" sz="1400" dirty="0" err="1" smtClean="0">
                <a:effectLst/>
                <a:latin typeface="Times New Roman" pitchFamily="18" charset="0"/>
                <a:cs typeface="Times New Roman" pitchFamily="18" charset="0"/>
              </a:rPr>
              <a:t>жазғы тұрым Ташкентте</a:t>
            </a:r>
            <a:r>
              <a:rPr lang="ru-MO" sz="1400" dirty="0" smtClean="0">
                <a:effectLst/>
                <a:latin typeface="Times New Roman" pitchFamily="18" charset="0"/>
                <a:cs typeface="Times New Roman" pitchFamily="18" charset="0"/>
              </a:rPr>
              <a:t> «</a:t>
            </a:r>
            <a:r>
              <a:rPr lang="ru-MO" sz="1400" dirty="0" err="1" smtClean="0">
                <a:effectLst/>
                <a:latin typeface="Times New Roman" pitchFamily="18" charset="0"/>
                <a:cs typeface="Times New Roman" pitchFamily="18" charset="0"/>
              </a:rPr>
              <a:t>Ақжол</a:t>
            </a:r>
            <a:r>
              <a:rPr lang="ru-MO" sz="1400" dirty="0" smtClean="0">
                <a:effectLst/>
                <a:latin typeface="Times New Roman" pitchFamily="18" charset="0"/>
                <a:cs typeface="Times New Roman" pitchFamily="18" charset="0"/>
              </a:rPr>
              <a:t>» </a:t>
            </a:r>
            <a:r>
              <a:rPr lang="ru-MO" sz="1400" dirty="0" err="1" smtClean="0">
                <a:effectLst/>
                <a:latin typeface="Times New Roman" pitchFamily="18" charset="0"/>
                <a:cs typeface="Times New Roman" pitchFamily="18" charset="0"/>
              </a:rPr>
              <a:t>газетінің ұйымдастырумен жалпы</a:t>
            </a:r>
            <a:r>
              <a:rPr lang="ru-MO" sz="1400" dirty="0" smtClean="0">
                <a:effectLst/>
                <a:latin typeface="Times New Roman" pitchFamily="18" charset="0"/>
                <a:cs typeface="Times New Roman" pitchFamily="18" charset="0"/>
              </a:rPr>
              <a:t> </a:t>
            </a:r>
            <a:r>
              <a:rPr lang="ru-MO" sz="1400" dirty="0" err="1" smtClean="0">
                <a:effectLst/>
                <a:latin typeface="Times New Roman" pitchFamily="18" charset="0"/>
                <a:cs typeface="Times New Roman" pitchFamily="18" charset="0"/>
              </a:rPr>
              <a:t>қазақстандық баспасөз тілшілерінің съезі</a:t>
            </a:r>
            <a:r>
              <a:rPr lang="ru-MO" sz="1400" dirty="0" smtClean="0">
                <a:effectLst/>
                <a:latin typeface="Times New Roman" pitchFamily="18" charset="0"/>
                <a:cs typeface="Times New Roman" pitchFamily="18" charset="0"/>
              </a:rPr>
              <a:t> </a:t>
            </a:r>
            <a:r>
              <a:rPr lang="ru-MO" sz="1400" dirty="0" err="1" smtClean="0">
                <a:effectLst/>
                <a:latin typeface="Times New Roman" pitchFamily="18" charset="0"/>
                <a:cs typeface="Times New Roman" pitchFamily="18" charset="0"/>
              </a:rPr>
              <a:t>өткізілген</a:t>
            </a:r>
            <a:r>
              <a:rPr lang="ru-MO" sz="1400" dirty="0" smtClean="0">
                <a:effectLst/>
                <a:latin typeface="Times New Roman" pitchFamily="18" charset="0"/>
                <a:cs typeface="Times New Roman" pitchFamily="18" charset="0"/>
              </a:rPr>
              <a:t>. Съезде </a:t>
            </a:r>
            <a:r>
              <a:rPr lang="ru-MO" sz="1400" dirty="0" err="1" smtClean="0">
                <a:effectLst/>
                <a:latin typeface="Times New Roman" pitchFamily="18" charset="0"/>
                <a:cs typeface="Times New Roman" pitchFamily="18" charset="0"/>
              </a:rPr>
              <a:t>Байтасұлы </a:t>
            </a:r>
            <a:r>
              <a:rPr lang="ru-MO" sz="1400" dirty="0" smtClean="0">
                <a:effectLst/>
                <a:latin typeface="Times New Roman" pitchFamily="18" charset="0"/>
                <a:cs typeface="Times New Roman" pitchFamily="18" charset="0"/>
              </a:rPr>
              <a:t>«</a:t>
            </a:r>
            <a:r>
              <a:rPr lang="ru-MO" sz="1400" dirty="0" err="1" smtClean="0">
                <a:effectLst/>
                <a:latin typeface="Times New Roman" pitchFamily="18" charset="0"/>
                <a:cs typeface="Times New Roman" pitchFamily="18" charset="0"/>
              </a:rPr>
              <a:t>Қазақ баспасөзінің тарихы</a:t>
            </a:r>
            <a:r>
              <a:rPr lang="ru-MO" sz="1400" dirty="0" smtClean="0">
                <a:effectLst/>
                <a:latin typeface="Times New Roman" pitchFamily="18" charset="0"/>
                <a:cs typeface="Times New Roman" pitchFamily="18" charset="0"/>
              </a:rPr>
              <a:t> </a:t>
            </a:r>
            <a:r>
              <a:rPr lang="ru-MO" sz="1400" dirty="0" err="1" smtClean="0">
                <a:effectLst/>
                <a:latin typeface="Times New Roman" pitchFamily="18" charset="0"/>
                <a:cs typeface="Times New Roman" pitchFamily="18" charset="0"/>
              </a:rPr>
              <a:t>туралы</a:t>
            </a:r>
            <a:r>
              <a:rPr lang="ru-MO" sz="1400" dirty="0" smtClean="0">
                <a:effectLst/>
                <a:latin typeface="Times New Roman" pitchFamily="18" charset="0"/>
                <a:cs typeface="Times New Roman" pitchFamily="18" charset="0"/>
              </a:rPr>
              <a:t>» </a:t>
            </a:r>
            <a:r>
              <a:rPr lang="ru-MO" sz="1400" dirty="0" err="1" smtClean="0">
                <a:effectLst/>
                <a:latin typeface="Times New Roman" pitchFamily="18" charset="0"/>
                <a:cs typeface="Times New Roman" pitchFamily="18" charset="0"/>
              </a:rPr>
              <a:t>деген</a:t>
            </a:r>
            <a:r>
              <a:rPr lang="ru-MO" sz="1400" dirty="0" smtClean="0">
                <a:effectLst/>
                <a:latin typeface="Times New Roman" pitchFamily="18" charset="0"/>
                <a:cs typeface="Times New Roman" pitchFamily="18" charset="0"/>
              </a:rPr>
              <a:t> </a:t>
            </a:r>
            <a:r>
              <a:rPr lang="ru-MO" sz="1400" dirty="0" err="1" smtClean="0">
                <a:effectLst/>
                <a:latin typeface="Times New Roman" pitchFamily="18" charset="0"/>
                <a:cs typeface="Times New Roman" pitchFamily="18" charset="0"/>
              </a:rPr>
              <a:t>тақырыпта баяндама</a:t>
            </a:r>
            <a:r>
              <a:rPr lang="ru-MO" sz="1400" dirty="0" smtClean="0">
                <a:effectLst/>
                <a:latin typeface="Times New Roman" pitchFamily="18" charset="0"/>
                <a:cs typeface="Times New Roman" pitchFamily="18" charset="0"/>
              </a:rPr>
              <a:t> </a:t>
            </a:r>
            <a:r>
              <a:rPr lang="ru-MO" sz="1400" dirty="0" err="1" smtClean="0">
                <a:effectLst/>
                <a:latin typeface="Times New Roman" pitchFamily="18" charset="0"/>
                <a:cs typeface="Times New Roman" pitchFamily="18" charset="0"/>
              </a:rPr>
              <a:t>жасаған</a:t>
            </a:r>
            <a:r>
              <a:rPr lang="ru-MO" sz="1400" dirty="0" smtClean="0">
                <a:effectLst/>
                <a:latin typeface="Times New Roman" pitchFamily="18" charset="0"/>
                <a:cs typeface="Times New Roman" pitchFamily="18" charset="0"/>
              </a:rPr>
              <a:t>. </a:t>
            </a:r>
            <a:r>
              <a:rPr lang="ru-RU" sz="1400" dirty="0" smtClean="0">
                <a:effectLst/>
                <a:latin typeface="Times New Roman" pitchFamily="18" charset="0"/>
                <a:cs typeface="Times New Roman" pitchFamily="18" charset="0"/>
              </a:rPr>
              <a:t/>
            </a:r>
            <a:br>
              <a:rPr lang="ru-RU" sz="1400" dirty="0" smtClean="0">
                <a:effectLst/>
                <a:latin typeface="Times New Roman" pitchFamily="18" charset="0"/>
                <a:cs typeface="Times New Roman" pitchFamily="18" charset="0"/>
              </a:rPr>
            </a:br>
            <a:r>
              <a:rPr lang="ru-MO" sz="1400" dirty="0" smtClean="0">
                <a:effectLst/>
                <a:latin typeface="Times New Roman" pitchFamily="18" charset="0"/>
                <a:cs typeface="Times New Roman" pitchFamily="18" charset="0"/>
              </a:rPr>
              <a:t>С. </a:t>
            </a:r>
            <a:r>
              <a:rPr lang="ru-MO" sz="1400" dirty="0" err="1" smtClean="0">
                <a:effectLst/>
                <a:latin typeface="Times New Roman" pitchFamily="18" charset="0"/>
                <a:cs typeface="Times New Roman" pitchFamily="18" charset="0"/>
              </a:rPr>
              <a:t>Сейфуллиннің айтуына</a:t>
            </a:r>
            <a:r>
              <a:rPr lang="ru-MO" sz="1400" dirty="0" smtClean="0">
                <a:effectLst/>
                <a:latin typeface="Times New Roman" pitchFamily="18" charset="0"/>
                <a:cs typeface="Times New Roman" pitchFamily="18" charset="0"/>
              </a:rPr>
              <a:t> </a:t>
            </a:r>
            <a:r>
              <a:rPr lang="ru-MO" sz="1400" dirty="0" err="1" smtClean="0">
                <a:effectLst/>
                <a:latin typeface="Times New Roman" pitchFamily="18" charset="0"/>
                <a:cs typeface="Times New Roman" pitchFamily="18" charset="0"/>
              </a:rPr>
              <a:t>қарағанда, ол</a:t>
            </a:r>
            <a:r>
              <a:rPr lang="ru-MO" sz="1400" dirty="0" smtClean="0">
                <a:effectLst/>
                <a:latin typeface="Times New Roman" pitchFamily="18" charset="0"/>
                <a:cs typeface="Times New Roman" pitchFamily="18" charset="0"/>
              </a:rPr>
              <a:t> «</a:t>
            </a:r>
            <a:r>
              <a:rPr lang="ru-MO" sz="1400" dirty="0" err="1" smtClean="0">
                <a:effectLst/>
                <a:latin typeface="Times New Roman" pitchFamily="18" charset="0"/>
                <a:cs typeface="Times New Roman" pitchFamily="18" charset="0"/>
              </a:rPr>
              <a:t>Баяндамасында</a:t>
            </a:r>
            <a:r>
              <a:rPr lang="ru-MO" sz="1400" dirty="0" smtClean="0">
                <a:effectLst/>
                <a:latin typeface="Times New Roman" pitchFamily="18" charset="0"/>
                <a:cs typeface="Times New Roman" pitchFamily="18" charset="0"/>
              </a:rPr>
              <a:t> </a:t>
            </a:r>
            <a:r>
              <a:rPr lang="ru-MO" sz="1400" dirty="0" err="1" smtClean="0">
                <a:effectLst/>
                <a:latin typeface="Times New Roman" pitchFamily="18" charset="0"/>
                <a:cs typeface="Times New Roman" pitchFamily="18" charset="0"/>
              </a:rPr>
              <a:t>алғашқы </a:t>
            </a:r>
            <a:r>
              <a:rPr lang="ru-MO" sz="1400" dirty="0" smtClean="0">
                <a:effectLst/>
                <a:latin typeface="Times New Roman" pitchFamily="18" charset="0"/>
                <a:cs typeface="Times New Roman" pitchFamily="18" charset="0"/>
              </a:rPr>
              <a:t>революция </a:t>
            </a:r>
            <a:r>
              <a:rPr lang="ru-MO" sz="1400" dirty="0" err="1" smtClean="0">
                <a:effectLst/>
                <a:latin typeface="Times New Roman" pitchFamily="18" charset="0"/>
                <a:cs typeface="Times New Roman" pitchFamily="18" charset="0"/>
              </a:rPr>
              <a:t>кезінде</a:t>
            </a:r>
            <a:r>
              <a:rPr lang="ru-MO" sz="1400" dirty="0" smtClean="0">
                <a:effectLst/>
                <a:latin typeface="Times New Roman" pitchFamily="18" charset="0"/>
                <a:cs typeface="Times New Roman" pitchFamily="18" charset="0"/>
              </a:rPr>
              <a:t> </a:t>
            </a:r>
            <a:r>
              <a:rPr lang="ru-MO" sz="1400" dirty="0" err="1" smtClean="0">
                <a:effectLst/>
                <a:latin typeface="Times New Roman" pitchFamily="18" charset="0"/>
                <a:cs typeface="Times New Roman" pitchFamily="18" charset="0"/>
              </a:rPr>
              <a:t>шыққан газеттердің қандай болғанын өзінше бұза</a:t>
            </a:r>
            <a:r>
              <a:rPr lang="ru-MO" sz="1400" dirty="0" smtClean="0">
                <a:effectLst/>
                <a:latin typeface="Times New Roman" pitchFamily="18" charset="0"/>
                <a:cs typeface="Times New Roman" pitchFamily="18" charset="0"/>
              </a:rPr>
              <a:t>, </a:t>
            </a:r>
            <a:r>
              <a:rPr lang="ru-MO" sz="1400" dirty="0" err="1" smtClean="0">
                <a:effectLst/>
                <a:latin typeface="Times New Roman" pitchFamily="18" charset="0"/>
                <a:cs typeface="Times New Roman" pitchFamily="18" charset="0"/>
              </a:rPr>
              <a:t>шала-пұла айтқан</a:t>
            </a:r>
            <a:r>
              <a:rPr lang="ru-MO" sz="1400" dirty="0" smtClean="0">
                <a:effectLst/>
                <a:latin typeface="Times New Roman" pitchFamily="18" charset="0"/>
                <a:cs typeface="Times New Roman" pitchFamily="18" charset="0"/>
              </a:rPr>
              <a:t>» </a:t>
            </a:r>
            <a:r>
              <a:rPr lang="ru-MO" sz="1400" dirty="0" err="1" smtClean="0">
                <a:effectLst/>
                <a:latin typeface="Times New Roman" pitchFamily="18" charset="0"/>
                <a:cs typeface="Times New Roman" pitchFamily="18" charset="0"/>
              </a:rPr>
              <a:t>көрінеді</a:t>
            </a:r>
            <a:r>
              <a:rPr lang="ru-MO" sz="1400" dirty="0" smtClean="0">
                <a:effectLst/>
                <a:latin typeface="Times New Roman" pitchFamily="18" charset="0"/>
                <a:cs typeface="Times New Roman" pitchFamily="18" charset="0"/>
              </a:rPr>
              <a:t>. </a:t>
            </a:r>
            <a:r>
              <a:rPr lang="ru-MO" sz="1400" dirty="0" err="1" smtClean="0">
                <a:effectLst/>
                <a:latin typeface="Times New Roman" pitchFamily="18" charset="0"/>
                <a:cs typeface="Times New Roman" pitchFamily="18" charset="0"/>
              </a:rPr>
              <a:t>Қазақ баспасөзінің бағыт-бағдарына алғаш баға бергендердің бірі</a:t>
            </a:r>
            <a:r>
              <a:rPr lang="ru-MO" sz="1400" dirty="0" smtClean="0">
                <a:effectLst/>
                <a:latin typeface="Times New Roman" pitchFamily="18" charset="0"/>
                <a:cs typeface="Times New Roman" pitchFamily="18" charset="0"/>
              </a:rPr>
              <a:t> </a:t>
            </a:r>
            <a:r>
              <a:rPr lang="ru-MO" sz="1400" dirty="0" err="1" smtClean="0">
                <a:effectLst/>
                <a:latin typeface="Times New Roman" pitchFamily="18" charset="0"/>
                <a:cs typeface="Times New Roman" pitchFamily="18" charset="0"/>
              </a:rPr>
              <a:t>жазушы-академик</a:t>
            </a:r>
            <a:r>
              <a:rPr lang="ru-MO" sz="1400" dirty="0" smtClean="0">
                <a:effectLst/>
                <a:latin typeface="Times New Roman" pitchFamily="18" charset="0"/>
                <a:cs typeface="Times New Roman" pitchFamily="18" charset="0"/>
              </a:rPr>
              <a:t>  С. </a:t>
            </a:r>
            <a:r>
              <a:rPr lang="ru-MO" sz="1400" dirty="0" err="1" smtClean="0">
                <a:effectLst/>
                <a:latin typeface="Times New Roman" pitchFamily="18" charset="0"/>
                <a:cs typeface="Times New Roman" pitchFamily="18" charset="0"/>
              </a:rPr>
              <a:t>Мұқанов.</a:t>
            </a:r>
            <a:r>
              <a:rPr lang="ru-MO" sz="1400" dirty="0" smtClean="0">
                <a:effectLst/>
                <a:latin typeface="Times New Roman" pitchFamily="18" charset="0"/>
                <a:cs typeface="Times New Roman" pitchFamily="18" charset="0"/>
              </a:rPr>
              <a:t>   </a:t>
            </a:r>
            <a:r>
              <a:rPr lang="ru-MO" sz="1400" dirty="0" err="1" smtClean="0">
                <a:effectLst/>
                <a:latin typeface="Times New Roman" pitchFamily="18" charset="0"/>
                <a:cs typeface="Times New Roman" pitchFamily="18" charset="0"/>
              </a:rPr>
              <a:t>Ол</a:t>
            </a:r>
            <a:r>
              <a:rPr lang="ru-MO" sz="1400" dirty="0" smtClean="0">
                <a:effectLst/>
                <a:latin typeface="Times New Roman" pitchFamily="18" charset="0"/>
                <a:cs typeface="Times New Roman" pitchFamily="18" charset="0"/>
              </a:rPr>
              <a:t> </a:t>
            </a:r>
            <a:r>
              <a:rPr lang="ru-MO" sz="1400" dirty="0" err="1" smtClean="0">
                <a:effectLst/>
                <a:latin typeface="Times New Roman" pitchFamily="18" charset="0"/>
                <a:cs typeface="Times New Roman" pitchFamily="18" charset="0"/>
              </a:rPr>
              <a:t>өзінің </a:t>
            </a:r>
            <a:r>
              <a:rPr lang="ru-MO" sz="1400" dirty="0" smtClean="0">
                <a:effectLst/>
                <a:latin typeface="Times New Roman" pitchFamily="18" charset="0"/>
                <a:cs typeface="Times New Roman" pitchFamily="18" charset="0"/>
              </a:rPr>
              <a:t>1932 </a:t>
            </a:r>
            <a:r>
              <a:rPr lang="ru-MO" sz="1400" dirty="0" err="1" smtClean="0">
                <a:effectLst/>
                <a:latin typeface="Times New Roman" pitchFamily="18" charset="0"/>
                <a:cs typeface="Times New Roman" pitchFamily="18" charset="0"/>
              </a:rPr>
              <a:t>жылғы </a:t>
            </a:r>
            <a:r>
              <a:rPr lang="ru-MO" sz="1400" dirty="0" smtClean="0">
                <a:effectLst/>
                <a:latin typeface="Times New Roman" pitchFamily="18" charset="0"/>
                <a:cs typeface="Times New Roman" pitchFamily="18" charset="0"/>
              </a:rPr>
              <a:t>«</a:t>
            </a:r>
            <a:r>
              <a:rPr lang="en-US" sz="1400" dirty="0" smtClean="0">
                <a:effectLst/>
                <a:latin typeface="Times New Roman" pitchFamily="18" charset="0"/>
                <a:cs typeface="Times New Roman" pitchFamily="18" charset="0"/>
              </a:rPr>
              <a:t>XX</a:t>
            </a:r>
            <a:r>
              <a:rPr lang="ru-MO" sz="1400" dirty="0" smtClean="0">
                <a:effectLst/>
                <a:latin typeface="Times New Roman" pitchFamily="18" charset="0"/>
                <a:cs typeface="Times New Roman" pitchFamily="18" charset="0"/>
              </a:rPr>
              <a:t> </a:t>
            </a:r>
            <a:r>
              <a:rPr lang="ru-MO" sz="1400" dirty="0" err="1" smtClean="0">
                <a:effectLst/>
                <a:latin typeface="Times New Roman" pitchFamily="18" charset="0"/>
                <a:cs typeface="Times New Roman" pitchFamily="18" charset="0"/>
              </a:rPr>
              <a:t>ғасырдағы қазақ әдебиеті» деген</a:t>
            </a:r>
            <a:r>
              <a:rPr lang="ru-MO" sz="1400" dirty="0" smtClean="0">
                <a:effectLst/>
                <a:latin typeface="Times New Roman" pitchFamily="18" charset="0"/>
                <a:cs typeface="Times New Roman" pitchFamily="18" charset="0"/>
              </a:rPr>
              <a:t> </a:t>
            </a:r>
            <a:r>
              <a:rPr lang="ru-MO" sz="1400" dirty="0" err="1" smtClean="0">
                <a:effectLst/>
                <a:latin typeface="Times New Roman" pitchFamily="18" charset="0"/>
                <a:cs typeface="Times New Roman" pitchFamily="18" charset="0"/>
              </a:rPr>
              <a:t>кітабында</a:t>
            </a:r>
            <a:r>
              <a:rPr lang="ru-MO" sz="1400" dirty="0" smtClean="0">
                <a:effectLst/>
                <a:latin typeface="Times New Roman" pitchFamily="18" charset="0"/>
                <a:cs typeface="Times New Roman" pitchFamily="18" charset="0"/>
              </a:rPr>
              <a:t> </a:t>
            </a:r>
            <a:r>
              <a:rPr lang="ru-MO" sz="1400" dirty="0" err="1" smtClean="0">
                <a:effectLst/>
                <a:latin typeface="Times New Roman" pitchFamily="18" charset="0"/>
                <a:cs typeface="Times New Roman" pitchFamily="18" charset="0"/>
              </a:rPr>
              <a:t>қазақ баспасөзіне біраз</a:t>
            </a:r>
            <a:r>
              <a:rPr lang="ru-MO" sz="1400" dirty="0" smtClean="0">
                <a:effectLst/>
                <a:latin typeface="Times New Roman" pitchFamily="18" charset="0"/>
                <a:cs typeface="Times New Roman" pitchFamily="18" charset="0"/>
              </a:rPr>
              <a:t> </a:t>
            </a:r>
            <a:r>
              <a:rPr lang="ru-MO" sz="1400" dirty="0" err="1" smtClean="0">
                <a:effectLst/>
                <a:latin typeface="Times New Roman" pitchFamily="18" charset="0"/>
                <a:cs typeface="Times New Roman" pitchFamily="18" charset="0"/>
              </a:rPr>
              <a:t>талдау</a:t>
            </a:r>
            <a:r>
              <a:rPr lang="ru-MO" sz="1400" dirty="0" smtClean="0">
                <a:effectLst/>
                <a:latin typeface="Times New Roman" pitchFamily="18" charset="0"/>
                <a:cs typeface="Times New Roman" pitchFamily="18" charset="0"/>
              </a:rPr>
              <a:t> </a:t>
            </a:r>
            <a:r>
              <a:rPr lang="ru-MO" sz="1400" dirty="0" err="1" smtClean="0">
                <a:effectLst/>
                <a:latin typeface="Times New Roman" pitchFamily="18" charset="0"/>
                <a:cs typeface="Times New Roman" pitchFamily="18" charset="0"/>
              </a:rPr>
              <a:t>жасайды</a:t>
            </a:r>
            <a:r>
              <a:rPr lang="ru-MO" sz="1400" dirty="0" smtClean="0">
                <a:effectLst/>
                <a:latin typeface="Times New Roman" pitchFamily="18" charset="0"/>
                <a:cs typeface="Times New Roman" pitchFamily="18" charset="0"/>
              </a:rPr>
              <a:t>. </a:t>
            </a:r>
            <a:r>
              <a:rPr lang="ru-MO" sz="1400" dirty="0" err="1" smtClean="0">
                <a:effectLst/>
                <a:latin typeface="Times New Roman" pitchFamily="18" charset="0"/>
                <a:cs typeface="Times New Roman" pitchFamily="18" charset="0"/>
              </a:rPr>
              <a:t>Сол</a:t>
            </a:r>
            <a:r>
              <a:rPr lang="ru-MO" sz="1400" dirty="0" smtClean="0">
                <a:effectLst/>
                <a:latin typeface="Times New Roman" pitchFamily="18" charset="0"/>
                <a:cs typeface="Times New Roman" pitchFamily="18" charset="0"/>
              </a:rPr>
              <a:t> </a:t>
            </a:r>
            <a:r>
              <a:rPr lang="ru-MO" sz="1400" dirty="0" err="1" smtClean="0">
                <a:effectLst/>
                <a:latin typeface="Times New Roman" pitchFamily="18" charset="0"/>
                <a:cs typeface="Times New Roman" pitchFamily="18" charset="0"/>
              </a:rPr>
              <a:t>сияқты </a:t>
            </a:r>
            <a:r>
              <a:rPr lang="ru-MO" sz="1400" dirty="0" smtClean="0">
                <a:effectLst/>
                <a:latin typeface="Times New Roman" pitchFamily="18" charset="0"/>
                <a:cs typeface="Times New Roman" pitchFamily="18" charset="0"/>
              </a:rPr>
              <a:t>профессор Қ. </a:t>
            </a:r>
            <a:r>
              <a:rPr lang="ru-MO" sz="1400" dirty="0" err="1" smtClean="0">
                <a:effectLst/>
                <a:latin typeface="Times New Roman" pitchFamily="18" charset="0"/>
                <a:cs typeface="Times New Roman" pitchFamily="18" charset="0"/>
              </a:rPr>
              <a:t>Жумалиев</a:t>
            </a:r>
            <a:r>
              <a:rPr lang="ru-MO" sz="1400" dirty="0" smtClean="0">
                <a:effectLst/>
                <a:latin typeface="Times New Roman" pitchFamily="18" charset="0"/>
                <a:cs typeface="Times New Roman" pitchFamily="18" charset="0"/>
              </a:rPr>
              <a:t> пен профессор Е. </a:t>
            </a:r>
            <a:r>
              <a:rPr lang="ru-MO" sz="1400" dirty="0" err="1" smtClean="0">
                <a:effectLst/>
                <a:latin typeface="Times New Roman" pitchFamily="18" charset="0"/>
                <a:cs typeface="Times New Roman" pitchFamily="18" charset="0"/>
              </a:rPr>
              <a:t>Исмайыловтың </a:t>
            </a:r>
            <a:r>
              <a:rPr lang="ru-MO" sz="1400" dirty="0" smtClean="0">
                <a:effectLst/>
                <a:latin typeface="Times New Roman" pitchFamily="18" charset="0"/>
                <a:cs typeface="Times New Roman" pitchFamily="18" charset="0"/>
              </a:rPr>
              <a:t>1941 </a:t>
            </a:r>
            <a:r>
              <a:rPr lang="ru-MO" sz="1400" dirty="0" err="1" smtClean="0">
                <a:effectLst/>
                <a:latin typeface="Times New Roman" pitchFamily="18" charset="0"/>
                <a:cs typeface="Times New Roman" pitchFamily="18" charset="0"/>
              </a:rPr>
              <a:t>жылғы </a:t>
            </a:r>
            <a:r>
              <a:rPr lang="ru-MO" sz="1400" dirty="0" smtClean="0">
                <a:effectLst/>
                <a:latin typeface="Times New Roman" pitchFamily="18" charset="0"/>
                <a:cs typeface="Times New Roman" pitchFamily="18" charset="0"/>
              </a:rPr>
              <a:t>«</a:t>
            </a:r>
            <a:r>
              <a:rPr lang="ru-MO" sz="1400" dirty="0" err="1" smtClean="0">
                <a:effectLst/>
                <a:latin typeface="Times New Roman" pitchFamily="18" charset="0"/>
                <a:cs typeface="Times New Roman" pitchFamily="18" charset="0"/>
              </a:rPr>
              <a:t>Қазақ әдебиеті</a:t>
            </a:r>
            <a:r>
              <a:rPr lang="ru-MO" sz="1400" dirty="0" smtClean="0">
                <a:effectLst/>
                <a:latin typeface="Times New Roman" pitchFamily="18" charset="0"/>
                <a:cs typeface="Times New Roman" pitchFamily="18" charset="0"/>
              </a:rPr>
              <a:t>» </a:t>
            </a:r>
            <a:r>
              <a:rPr lang="ru-MO" sz="1400" dirty="0" err="1" smtClean="0">
                <a:effectLst/>
                <a:latin typeface="Times New Roman" pitchFamily="18" charset="0"/>
                <a:cs typeface="Times New Roman" pitchFamily="18" charset="0"/>
              </a:rPr>
              <a:t>деген</a:t>
            </a:r>
            <a:r>
              <a:rPr lang="ru-MO" sz="1400" dirty="0" smtClean="0">
                <a:effectLst/>
                <a:latin typeface="Times New Roman" pitchFamily="18" charset="0"/>
                <a:cs typeface="Times New Roman" pitchFamily="18" charset="0"/>
              </a:rPr>
              <a:t> </a:t>
            </a:r>
            <a:r>
              <a:rPr lang="ru-MO" sz="1400" dirty="0" err="1" smtClean="0">
                <a:effectLst/>
                <a:latin typeface="Times New Roman" pitchFamily="18" charset="0"/>
                <a:cs typeface="Times New Roman" pitchFamily="18" charset="0"/>
              </a:rPr>
              <a:t>оқу құралында</a:t>
            </a:r>
            <a:r>
              <a:rPr lang="ru-MO" sz="1400" dirty="0" smtClean="0">
                <a:effectLst/>
                <a:latin typeface="Times New Roman" pitchFamily="18" charset="0"/>
                <a:cs typeface="Times New Roman" pitchFamily="18" charset="0"/>
              </a:rPr>
              <a:t>, «</a:t>
            </a:r>
            <a:r>
              <a:rPr lang="ru-MO" sz="1400" dirty="0" err="1" smtClean="0">
                <a:effectLst/>
                <a:latin typeface="Times New Roman" pitchFamily="18" charset="0"/>
                <a:cs typeface="Times New Roman" pitchFamily="18" charset="0"/>
              </a:rPr>
              <a:t>Қазақ </a:t>
            </a:r>
            <a:r>
              <a:rPr lang="ru-MO" sz="1400" dirty="0" smtClean="0">
                <a:effectLst/>
                <a:latin typeface="Times New Roman" pitchFamily="18" charset="0"/>
                <a:cs typeface="Times New Roman" pitchFamily="18" charset="0"/>
              </a:rPr>
              <a:t>ССР </a:t>
            </a:r>
            <a:r>
              <a:rPr lang="ru-MO" sz="1400" dirty="0" err="1" smtClean="0">
                <a:effectLst/>
                <a:latin typeface="Times New Roman" pitchFamily="18" charset="0"/>
                <a:cs typeface="Times New Roman" pitchFamily="18" charset="0"/>
              </a:rPr>
              <a:t>тарихында</a:t>
            </a:r>
            <a:r>
              <a:rPr lang="ru-MO" sz="1400" dirty="0" smtClean="0">
                <a:effectLst/>
                <a:latin typeface="Times New Roman" pitchFamily="18" charset="0"/>
                <a:cs typeface="Times New Roman" pitchFamily="18" charset="0"/>
              </a:rPr>
              <a:t>»., Қ.</a:t>
            </a:r>
            <a:r>
              <a:rPr lang="ru-MO" sz="1400" dirty="0" err="1" smtClean="0">
                <a:effectLst/>
                <a:latin typeface="Times New Roman" pitchFamily="18" charset="0"/>
                <a:cs typeface="Times New Roman" pitchFamily="18" charset="0"/>
              </a:rPr>
              <a:t>Бисембиевтің </a:t>
            </a:r>
            <a:r>
              <a:rPr lang="ru-MO" sz="1400" dirty="0" smtClean="0">
                <a:effectLst/>
                <a:latin typeface="Times New Roman" pitchFamily="18" charset="0"/>
                <a:cs typeface="Times New Roman" pitchFamily="18" charset="0"/>
              </a:rPr>
              <a:t>1961 </a:t>
            </a:r>
            <a:r>
              <a:rPr lang="ru-MO" sz="1400" dirty="0" err="1" smtClean="0">
                <a:effectLst/>
                <a:latin typeface="Times New Roman" pitchFamily="18" charset="0"/>
                <a:cs typeface="Times New Roman" pitchFamily="18" charset="0"/>
              </a:rPr>
              <a:t>жылғы </a:t>
            </a:r>
            <a:r>
              <a:rPr lang="ru-MO" sz="1400" dirty="0" smtClean="0">
                <a:effectLst/>
                <a:latin typeface="Times New Roman" pitchFamily="18" charset="0"/>
                <a:cs typeface="Times New Roman" pitchFamily="18" charset="0"/>
              </a:rPr>
              <a:t>«</a:t>
            </a:r>
            <a:r>
              <a:rPr lang="ru-MO" sz="1400" dirty="0" err="1" smtClean="0">
                <a:effectLst/>
                <a:latin typeface="Times New Roman" pitchFamily="18" charset="0"/>
                <a:cs typeface="Times New Roman" pitchFamily="18" charset="0"/>
              </a:rPr>
              <a:t>Қазақсанда </a:t>
            </a:r>
            <a:r>
              <a:rPr lang="ru-MO" sz="1400" dirty="0" smtClean="0">
                <a:effectLst/>
                <a:latin typeface="Times New Roman" pitchFamily="18" charset="0"/>
                <a:cs typeface="Times New Roman" pitchFamily="18" charset="0"/>
              </a:rPr>
              <a:t>X</a:t>
            </a:r>
            <a:r>
              <a:rPr lang="en-US" sz="1400" dirty="0" smtClean="0">
                <a:effectLst/>
                <a:latin typeface="Times New Roman" pitchFamily="18" charset="0"/>
                <a:cs typeface="Times New Roman" pitchFamily="18" charset="0"/>
              </a:rPr>
              <a:t>IX</a:t>
            </a:r>
            <a:r>
              <a:rPr lang="ru-MO" sz="1400" dirty="0" smtClean="0">
                <a:effectLst/>
                <a:latin typeface="Times New Roman" pitchFamily="18" charset="0"/>
                <a:cs typeface="Times New Roman" pitchFamily="18" charset="0"/>
              </a:rPr>
              <a:t> </a:t>
            </a:r>
            <a:r>
              <a:rPr lang="ru-MO" sz="1400" dirty="0" err="1" smtClean="0">
                <a:effectLst/>
                <a:latin typeface="Times New Roman" pitchFamily="18" charset="0"/>
                <a:cs typeface="Times New Roman" pitchFamily="18" charset="0"/>
              </a:rPr>
              <a:t>ғасырдың аяқ шенінде</a:t>
            </a:r>
            <a:r>
              <a:rPr lang="ru-MO" sz="1400" dirty="0" smtClean="0">
                <a:effectLst/>
                <a:latin typeface="Times New Roman" pitchFamily="18" charset="0"/>
                <a:cs typeface="Times New Roman" pitchFamily="18" charset="0"/>
              </a:rPr>
              <a:t> </a:t>
            </a:r>
            <a:r>
              <a:rPr lang="ru-MO" sz="1400" dirty="0" err="1" smtClean="0">
                <a:effectLst/>
                <a:latin typeface="Times New Roman" pitchFamily="18" charset="0"/>
                <a:cs typeface="Times New Roman" pitchFamily="18" charset="0"/>
              </a:rPr>
              <a:t>және</a:t>
            </a:r>
            <a:r>
              <a:rPr lang="ru-MO" sz="1400" dirty="0" smtClean="0">
                <a:effectLst/>
                <a:latin typeface="Times New Roman" pitchFamily="18" charset="0"/>
                <a:cs typeface="Times New Roman" pitchFamily="18" charset="0"/>
              </a:rPr>
              <a:t> </a:t>
            </a:r>
            <a:r>
              <a:rPr lang="en-US" sz="1400" dirty="0" smtClean="0">
                <a:effectLst/>
                <a:latin typeface="Times New Roman" pitchFamily="18" charset="0"/>
                <a:cs typeface="Times New Roman" pitchFamily="18" charset="0"/>
              </a:rPr>
              <a:t>XX</a:t>
            </a:r>
            <a:r>
              <a:rPr lang="ru-MO" sz="1400" dirty="0" smtClean="0">
                <a:effectLst/>
                <a:latin typeface="Times New Roman" pitchFamily="18" charset="0"/>
                <a:cs typeface="Times New Roman" pitchFamily="18" charset="0"/>
              </a:rPr>
              <a:t> </a:t>
            </a:r>
            <a:r>
              <a:rPr lang="ru-MO" sz="1400" dirty="0" err="1" smtClean="0">
                <a:effectLst/>
                <a:latin typeface="Times New Roman" pitchFamily="18" charset="0"/>
                <a:cs typeface="Times New Roman" pitchFamily="18" charset="0"/>
              </a:rPr>
              <a:t>ғасырдың басында</a:t>
            </a:r>
            <a:r>
              <a:rPr lang="ru-MO" sz="1400" dirty="0" smtClean="0">
                <a:effectLst/>
                <a:latin typeface="Times New Roman" pitchFamily="18" charset="0"/>
                <a:cs typeface="Times New Roman" pitchFamily="18" charset="0"/>
              </a:rPr>
              <a:t> </a:t>
            </a:r>
            <a:r>
              <a:rPr lang="ru-MO" sz="1400" dirty="0" err="1" smtClean="0">
                <a:effectLst/>
                <a:latin typeface="Times New Roman" pitchFamily="18" charset="0"/>
                <a:cs typeface="Times New Roman" pitchFamily="18" charset="0"/>
              </a:rPr>
              <a:t>болған саяси-идеялық ағымдар» деген</a:t>
            </a:r>
            <a:r>
              <a:rPr lang="ru-MO" sz="1400" dirty="0" smtClean="0">
                <a:effectLst/>
                <a:latin typeface="Times New Roman" pitchFamily="18" charset="0"/>
                <a:cs typeface="Times New Roman" pitchFamily="18" charset="0"/>
              </a:rPr>
              <a:t> </a:t>
            </a:r>
            <a:r>
              <a:rPr lang="ru-MO" sz="1400" dirty="0" err="1" smtClean="0">
                <a:effectLst/>
                <a:latin typeface="Times New Roman" pitchFamily="18" charset="0"/>
                <a:cs typeface="Times New Roman" pitchFamily="18" charset="0"/>
              </a:rPr>
              <a:t>кітабында</a:t>
            </a:r>
            <a:r>
              <a:rPr lang="ru-MO" sz="1400" dirty="0" smtClean="0">
                <a:effectLst/>
                <a:latin typeface="Times New Roman" pitchFamily="18" charset="0"/>
                <a:cs typeface="Times New Roman" pitchFamily="18" charset="0"/>
              </a:rPr>
              <a:t> </a:t>
            </a:r>
            <a:r>
              <a:rPr lang="ru-MO" sz="1400" dirty="0" err="1" smtClean="0">
                <a:effectLst/>
                <a:latin typeface="Times New Roman" pitchFamily="18" charset="0"/>
                <a:cs typeface="Times New Roman" pitchFamily="18" charset="0"/>
              </a:rPr>
              <a:t>қазақ баспасөзі туралы</a:t>
            </a:r>
            <a:r>
              <a:rPr lang="ru-MO" sz="1400" dirty="0" smtClean="0">
                <a:effectLst/>
                <a:latin typeface="Times New Roman" pitchFamily="18" charset="0"/>
                <a:cs typeface="Times New Roman" pitchFamily="18" charset="0"/>
              </a:rPr>
              <a:t> </a:t>
            </a:r>
            <a:r>
              <a:rPr lang="ru-MO" sz="1400" dirty="0" err="1" smtClean="0">
                <a:effectLst/>
                <a:latin typeface="Times New Roman" pitchFamily="18" charset="0"/>
                <a:cs typeface="Times New Roman" pitchFamily="18" charset="0"/>
              </a:rPr>
              <a:t>сөз болды</a:t>
            </a:r>
            <a:r>
              <a:rPr lang="ru-MO" sz="1400" dirty="0" smtClean="0">
                <a:effectLst/>
                <a:latin typeface="Times New Roman" pitchFamily="18" charset="0"/>
                <a:cs typeface="Times New Roman" pitchFamily="18" charset="0"/>
              </a:rPr>
              <a:t>. </a:t>
            </a:r>
            <a:r>
              <a:rPr lang="ru-MO" sz="1400" dirty="0" err="1" smtClean="0">
                <a:effectLst/>
                <a:latin typeface="Times New Roman" pitchFamily="18" charset="0"/>
                <a:cs typeface="Times New Roman" pitchFamily="18" charset="0"/>
              </a:rPr>
              <a:t>Қазақ баспасөзінің  кешегі-бүгінгісін бірыңғай зерттеп</a:t>
            </a:r>
            <a:r>
              <a:rPr lang="ru-MO" sz="1400" dirty="0" smtClean="0">
                <a:effectLst/>
                <a:latin typeface="Times New Roman" pitchFamily="18" charset="0"/>
                <a:cs typeface="Times New Roman" pitchFamily="18" charset="0"/>
              </a:rPr>
              <a:t>, мол </a:t>
            </a:r>
            <a:r>
              <a:rPr lang="ru-MO" sz="1400" dirty="0" err="1" smtClean="0">
                <a:effectLst/>
                <a:latin typeface="Times New Roman" pitchFamily="18" charset="0"/>
                <a:cs typeface="Times New Roman" pitchFamily="18" charset="0"/>
              </a:rPr>
              <a:t>мұра қалдырған </a:t>
            </a:r>
            <a:r>
              <a:rPr lang="ru-MO" sz="1400" dirty="0" smtClean="0">
                <a:effectLst/>
                <a:latin typeface="Times New Roman" pitchFamily="18" charset="0"/>
                <a:cs typeface="Times New Roman" pitchFamily="18" charset="0"/>
              </a:rPr>
              <a:t>Х. </a:t>
            </a:r>
            <a:r>
              <a:rPr lang="ru-MO" sz="1400" dirty="0" err="1" smtClean="0">
                <a:effectLst/>
                <a:latin typeface="Times New Roman" pitchFamily="18" charset="0"/>
                <a:cs typeface="Times New Roman" pitchFamily="18" charset="0"/>
              </a:rPr>
              <a:t>Беккожиннің есімі</a:t>
            </a:r>
            <a:r>
              <a:rPr lang="ru-MO" sz="1400" dirty="0" smtClean="0">
                <a:effectLst/>
                <a:latin typeface="Times New Roman" pitchFamily="18" charset="0"/>
                <a:cs typeface="Times New Roman" pitchFamily="18" charset="0"/>
              </a:rPr>
              <a:t> </a:t>
            </a:r>
            <a:r>
              <a:rPr lang="ru-MO" sz="1400" dirty="0" err="1" smtClean="0">
                <a:effectLst/>
                <a:latin typeface="Times New Roman" pitchFamily="18" charset="0"/>
                <a:cs typeface="Times New Roman" pitchFamily="18" charset="0"/>
              </a:rPr>
              <a:t>ерекше</a:t>
            </a:r>
            <a:r>
              <a:rPr lang="ru-MO" sz="1400" dirty="0" smtClean="0">
                <a:effectLst/>
                <a:latin typeface="Times New Roman" pitchFamily="18" charset="0"/>
                <a:cs typeface="Times New Roman" pitchFamily="18" charset="0"/>
              </a:rPr>
              <a:t> </a:t>
            </a:r>
            <a:r>
              <a:rPr lang="ru-MO" sz="1400" dirty="0" err="1" smtClean="0">
                <a:effectLst/>
                <a:latin typeface="Times New Roman" pitchFamily="18" charset="0"/>
                <a:cs typeface="Times New Roman" pitchFamily="18" charset="0"/>
              </a:rPr>
              <a:t>аталуға тиіс</a:t>
            </a:r>
            <a:r>
              <a:rPr lang="ru-MO" sz="1400" dirty="0" smtClean="0">
                <a:effectLst/>
                <a:latin typeface="Times New Roman" pitchFamily="18" charset="0"/>
                <a:cs typeface="Times New Roman" pitchFamily="18" charset="0"/>
              </a:rPr>
              <a:t>. </a:t>
            </a:r>
            <a:r>
              <a:rPr lang="ru-MO" sz="1400" dirty="0" err="1" smtClean="0">
                <a:effectLst/>
                <a:latin typeface="Times New Roman" pitchFamily="18" charset="0"/>
                <a:cs typeface="Times New Roman" pitchFamily="18" charset="0"/>
              </a:rPr>
              <a:t>Аталған авторлардың еңбектері кезінде</a:t>
            </a:r>
            <a:r>
              <a:rPr lang="ru-MO" sz="1400" dirty="0" smtClean="0">
                <a:effectLst/>
                <a:latin typeface="Times New Roman" pitchFamily="18" charset="0"/>
                <a:cs typeface="Times New Roman" pitchFamily="18" charset="0"/>
              </a:rPr>
              <a:t> </a:t>
            </a:r>
            <a:r>
              <a:rPr lang="ru-MO" sz="1400" dirty="0" err="1" smtClean="0">
                <a:effectLst/>
                <a:latin typeface="Times New Roman" pitchFamily="18" charset="0"/>
                <a:cs typeface="Times New Roman" pitchFamily="18" charset="0"/>
              </a:rPr>
              <a:t>өз міндеттерін</a:t>
            </a:r>
            <a:r>
              <a:rPr lang="ru-MO" sz="1400" dirty="0" smtClean="0">
                <a:effectLst/>
                <a:latin typeface="Times New Roman" pitchFamily="18" charset="0"/>
                <a:cs typeface="Times New Roman" pitchFamily="18" charset="0"/>
              </a:rPr>
              <a:t> </a:t>
            </a:r>
            <a:r>
              <a:rPr lang="ru-MO" sz="1400" dirty="0" err="1" smtClean="0">
                <a:effectLst/>
                <a:latin typeface="Times New Roman" pitchFamily="18" charset="0"/>
                <a:cs typeface="Times New Roman" pitchFamily="18" charset="0"/>
              </a:rPr>
              <a:t>атқарады, өз қызметтерін көрсетті.</a:t>
            </a:r>
            <a:r>
              <a:rPr lang="ru-RU" sz="1400" dirty="0" smtClean="0">
                <a:effectLst/>
                <a:latin typeface="Times New Roman" pitchFamily="18" charset="0"/>
                <a:cs typeface="Times New Roman" pitchFamily="18" charset="0"/>
              </a:rPr>
              <a:t/>
            </a:r>
            <a:br>
              <a:rPr lang="ru-RU" sz="1400" dirty="0" smtClean="0">
                <a:effectLst/>
                <a:latin typeface="Times New Roman" pitchFamily="18" charset="0"/>
                <a:cs typeface="Times New Roman" pitchFamily="18" charset="0"/>
              </a:rPr>
            </a:br>
            <a:endParaRPr lang="ru-RU" sz="1400" dirty="0">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kk-KZ" sz="3200" dirty="0" smtClean="0">
                <a:effectLst/>
                <a:latin typeface="Times New Roman" pitchFamily="18" charset="0"/>
                <a:cs typeface="Times New Roman" pitchFamily="18" charset="0"/>
              </a:rPr>
              <a:t>Сәбит Мұқанов</a:t>
            </a:r>
            <a:endParaRPr lang="ru-RU" sz="3200" dirty="0">
              <a:effectLst/>
              <a:latin typeface="Times New Roman" pitchFamily="18" charset="0"/>
              <a:cs typeface="Times New Roman" pitchFamily="18" charset="0"/>
            </a:endParaRPr>
          </a:p>
        </p:txBody>
      </p:sp>
      <p:pic>
        <p:nvPicPr>
          <p:cNvPr id="4" name="Содержимое 3" descr="f12427cf55.jpg"/>
          <p:cNvPicPr>
            <a:picLocks noGrp="1" noChangeAspect="1"/>
          </p:cNvPicPr>
          <p:nvPr>
            <p:ph idx="1"/>
          </p:nvPr>
        </p:nvPicPr>
        <p:blipFill>
          <a:blip r:embed="rId2"/>
          <a:stretch>
            <a:fillRect/>
          </a:stretch>
        </p:blipFill>
        <p:spPr>
          <a:xfrm>
            <a:off x="2786050" y="1785926"/>
            <a:ext cx="3500462" cy="3850508"/>
          </a:xfr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71472" y="1643050"/>
            <a:ext cx="8229600" cy="3571924"/>
          </a:xfrm>
        </p:spPr>
        <p:txBody>
          <a:bodyPr>
            <a:normAutofit fontScale="90000"/>
          </a:bodyPr>
          <a:lstStyle/>
          <a:p>
            <a:pPr algn="l"/>
            <a:r>
              <a:rPr lang="ru-MO" sz="1400" dirty="0" err="1" smtClean="0">
                <a:effectLst/>
              </a:rPr>
              <a:t>Қазақстан жерінде</a:t>
            </a:r>
            <a:r>
              <a:rPr lang="ru-MO" sz="1400" dirty="0" smtClean="0">
                <a:effectLst/>
              </a:rPr>
              <a:t> </a:t>
            </a:r>
            <a:r>
              <a:rPr lang="ru-MO" sz="1400" dirty="0" err="1" smtClean="0">
                <a:effectLst/>
              </a:rPr>
              <a:t>шыққан газет-журналдардың басым</a:t>
            </a:r>
            <a:r>
              <a:rPr lang="ru-MO" sz="1400" dirty="0" smtClean="0">
                <a:effectLst/>
              </a:rPr>
              <a:t> </a:t>
            </a:r>
            <a:r>
              <a:rPr lang="ru-MO" sz="1400" dirty="0" err="1" smtClean="0">
                <a:effectLst/>
              </a:rPr>
              <a:t>көпшілігі орыс</a:t>
            </a:r>
            <a:r>
              <a:rPr lang="ru-MO" sz="1400" dirty="0" smtClean="0">
                <a:effectLst/>
              </a:rPr>
              <a:t> </a:t>
            </a:r>
            <a:r>
              <a:rPr lang="ru-MO" sz="1400" dirty="0" err="1" smtClean="0">
                <a:effectLst/>
              </a:rPr>
              <a:t>тілінде</a:t>
            </a:r>
            <a:r>
              <a:rPr lang="ru-MO" sz="1400" dirty="0" smtClean="0">
                <a:effectLst/>
              </a:rPr>
              <a:t> </a:t>
            </a:r>
            <a:r>
              <a:rPr lang="ru-MO" sz="1400" dirty="0" err="1" smtClean="0">
                <a:effectLst/>
              </a:rPr>
              <a:t>басылғанымен қазақ тіліндегілер</a:t>
            </a:r>
            <a:r>
              <a:rPr lang="ru-MO" sz="1400" dirty="0" smtClean="0">
                <a:effectLst/>
              </a:rPr>
              <a:t> де аз </a:t>
            </a:r>
            <a:r>
              <a:rPr lang="ru-MO" sz="1400" dirty="0" err="1" smtClean="0">
                <a:effectLst/>
              </a:rPr>
              <a:t>болған жоқ</a:t>
            </a:r>
            <a:r>
              <a:rPr lang="ru-MO" sz="1400" dirty="0" smtClean="0">
                <a:effectLst/>
              </a:rPr>
              <a:t>. </a:t>
            </a:r>
            <a:r>
              <a:rPr lang="ru-MO" sz="1400" dirty="0" err="1" smtClean="0">
                <a:effectLst/>
              </a:rPr>
              <a:t>Солай</a:t>
            </a:r>
            <a:r>
              <a:rPr lang="ru-MO" sz="1400" dirty="0" smtClean="0">
                <a:effectLst/>
              </a:rPr>
              <a:t> </a:t>
            </a:r>
            <a:r>
              <a:rPr lang="ru-MO" sz="1400" dirty="0" err="1" smtClean="0">
                <a:effectLst/>
              </a:rPr>
              <a:t>дегенмен</a:t>
            </a:r>
            <a:r>
              <a:rPr lang="ru-MO" sz="1400" dirty="0" smtClean="0">
                <a:effectLst/>
              </a:rPr>
              <a:t> де </a:t>
            </a:r>
            <a:r>
              <a:rPr lang="ru-MO" sz="1400" dirty="0" err="1" smtClean="0">
                <a:effectLst/>
              </a:rPr>
              <a:t>орыс</a:t>
            </a:r>
            <a:r>
              <a:rPr lang="ru-MO" sz="1400" dirty="0" smtClean="0">
                <a:effectLst/>
              </a:rPr>
              <a:t> </a:t>
            </a:r>
            <a:r>
              <a:rPr lang="ru-MO" sz="1400" dirty="0" err="1" smtClean="0">
                <a:effectLst/>
              </a:rPr>
              <a:t>тіліндегі</a:t>
            </a:r>
            <a:r>
              <a:rPr lang="ru-MO" sz="1400" dirty="0" smtClean="0">
                <a:effectLst/>
              </a:rPr>
              <a:t> газет- </a:t>
            </a:r>
            <a:r>
              <a:rPr lang="ru-MO" sz="1400" dirty="0" err="1" smtClean="0">
                <a:effectLst/>
              </a:rPr>
              <a:t>журналдардың көпшілігі реттеліп</a:t>
            </a:r>
            <a:r>
              <a:rPr lang="ru-MO" sz="1400" dirty="0" smtClean="0">
                <a:effectLst/>
              </a:rPr>
              <a:t>, </a:t>
            </a:r>
            <a:r>
              <a:rPr lang="ru-MO" sz="1400" dirty="0" err="1" smtClean="0">
                <a:effectLst/>
              </a:rPr>
              <a:t>библиографиясы</a:t>
            </a:r>
            <a:r>
              <a:rPr lang="ru-MO" sz="1400" dirty="0" smtClean="0">
                <a:effectLst/>
              </a:rPr>
              <a:t> </a:t>
            </a:r>
            <a:r>
              <a:rPr lang="ru-MO" sz="1400" dirty="0" err="1" smtClean="0">
                <a:effectLst/>
              </a:rPr>
              <a:t>жасалып</a:t>
            </a:r>
            <a:r>
              <a:rPr lang="ru-MO" sz="1400" dirty="0" smtClean="0">
                <a:effectLst/>
              </a:rPr>
              <a:t>, </a:t>
            </a:r>
            <a:r>
              <a:rPr lang="ru-MO" sz="1400" dirty="0" err="1" smtClean="0">
                <a:effectLst/>
              </a:rPr>
              <a:t>материалдары</a:t>
            </a:r>
            <a:r>
              <a:rPr lang="ru-MO" sz="1400" dirty="0" smtClean="0">
                <a:effectLst/>
              </a:rPr>
              <a:t> </a:t>
            </a:r>
            <a:r>
              <a:rPr lang="ru-MO" sz="1400" dirty="0" err="1" smtClean="0">
                <a:effectLst/>
              </a:rPr>
              <a:t>ғылыми айналымға түскенімен қазақ тіліндегі</a:t>
            </a:r>
            <a:r>
              <a:rPr lang="ru-MO" sz="1400" dirty="0" smtClean="0">
                <a:effectLst/>
              </a:rPr>
              <a:t> </a:t>
            </a:r>
            <a:r>
              <a:rPr lang="ru-MO" sz="1400" dirty="0" err="1" smtClean="0">
                <a:effectLst/>
              </a:rPr>
              <a:t>мерзімді</a:t>
            </a:r>
            <a:r>
              <a:rPr lang="ru-MO" sz="1400" dirty="0" smtClean="0">
                <a:effectLst/>
              </a:rPr>
              <a:t> </a:t>
            </a:r>
            <a:r>
              <a:rPr lang="ru-MO" sz="1400" dirty="0" err="1" smtClean="0">
                <a:effectLst/>
              </a:rPr>
              <a:t>баспасөздер күні бүгінге дейін</a:t>
            </a:r>
            <a:r>
              <a:rPr lang="ru-MO" sz="1400" dirty="0" smtClean="0">
                <a:effectLst/>
              </a:rPr>
              <a:t> </a:t>
            </a:r>
            <a:r>
              <a:rPr lang="ru-MO" sz="1400" dirty="0" err="1" smtClean="0">
                <a:effectLst/>
              </a:rPr>
              <a:t>реттелмеді</a:t>
            </a:r>
            <a:r>
              <a:rPr lang="ru-MO" sz="1400" dirty="0" smtClean="0">
                <a:effectLst/>
              </a:rPr>
              <a:t>, </a:t>
            </a:r>
            <a:r>
              <a:rPr lang="ru-MO" sz="1400" dirty="0" err="1" smtClean="0">
                <a:effectLst/>
              </a:rPr>
              <a:t>олардың толық библиографиялық көрсеткіштері жоқ.</a:t>
            </a:r>
            <a:r>
              <a:rPr lang="ru-MO" sz="1400" dirty="0" smtClean="0">
                <a:effectLst/>
              </a:rPr>
              <a:t> </a:t>
            </a:r>
            <a:r>
              <a:rPr lang="ru-MO" sz="1400" dirty="0" err="1" smtClean="0">
                <a:effectLst/>
              </a:rPr>
              <a:t>Осыдан</a:t>
            </a:r>
            <a:r>
              <a:rPr lang="ru-MO" sz="1400" dirty="0" smtClean="0">
                <a:effectLst/>
              </a:rPr>
              <a:t> </a:t>
            </a:r>
            <a:r>
              <a:rPr lang="ru-MO" sz="1400" dirty="0" err="1" smtClean="0">
                <a:effectLst/>
              </a:rPr>
              <a:t>барып</a:t>
            </a:r>
            <a:r>
              <a:rPr lang="ru-MO" sz="1400" dirty="0" smtClean="0">
                <a:effectLst/>
              </a:rPr>
              <a:t> </a:t>
            </a:r>
            <a:r>
              <a:rPr lang="ru-MO" sz="1400" dirty="0" err="1" smtClean="0">
                <a:effectLst/>
              </a:rPr>
              <a:t>көптеген ғылымдарға, әсіресе шығыс халықтарының әдеби, мәдени мұраларын, тарихын</a:t>
            </a:r>
            <a:r>
              <a:rPr lang="ru-MO" sz="1400" dirty="0" smtClean="0">
                <a:effectLst/>
              </a:rPr>
              <a:t>, </a:t>
            </a:r>
            <a:r>
              <a:rPr lang="ru-MO" sz="1400" dirty="0" err="1" smtClean="0">
                <a:effectLst/>
              </a:rPr>
              <a:t>экономикасын</a:t>
            </a:r>
            <a:r>
              <a:rPr lang="ru-MO" sz="1400" dirty="0" smtClean="0">
                <a:effectLst/>
              </a:rPr>
              <a:t>, </a:t>
            </a:r>
            <a:r>
              <a:rPr lang="ru-MO" sz="1400" dirty="0" err="1" smtClean="0">
                <a:effectLst/>
              </a:rPr>
              <a:t>тілін</a:t>
            </a:r>
            <a:r>
              <a:rPr lang="ru-MO" sz="1400" dirty="0" smtClean="0">
                <a:effectLst/>
              </a:rPr>
              <a:t> </a:t>
            </a:r>
            <a:r>
              <a:rPr lang="ru-MO" sz="1400" dirty="0" err="1" smtClean="0">
                <a:effectLst/>
              </a:rPr>
              <a:t>зерттейтін</a:t>
            </a:r>
            <a:r>
              <a:rPr lang="ru-MO" sz="1400" dirty="0" smtClean="0">
                <a:effectLst/>
              </a:rPr>
              <a:t> </a:t>
            </a:r>
            <a:r>
              <a:rPr lang="ru-MO" sz="1400" dirty="0" err="1" smtClean="0">
                <a:effectLst/>
              </a:rPr>
              <a:t>ғалымдарға </a:t>
            </a:r>
            <a:r>
              <a:rPr lang="ru-MO" sz="1400" dirty="0" smtClean="0">
                <a:effectLst/>
              </a:rPr>
              <a:t>осы бай </a:t>
            </a:r>
            <a:r>
              <a:rPr lang="ru-MO" sz="1400" dirty="0" err="1" smtClean="0">
                <a:effectLst/>
              </a:rPr>
              <a:t>мұра бүтіндей белгісіз</a:t>
            </a:r>
            <a:r>
              <a:rPr lang="ru-MO" sz="1400" dirty="0" smtClean="0">
                <a:effectLst/>
              </a:rPr>
              <a:t> </a:t>
            </a:r>
            <a:r>
              <a:rPr lang="ru-MO" sz="1400" dirty="0" err="1" smtClean="0">
                <a:effectLst/>
              </a:rPr>
              <a:t>болып</a:t>
            </a:r>
            <a:r>
              <a:rPr lang="ru-MO" sz="1400" dirty="0" smtClean="0">
                <a:effectLst/>
              </a:rPr>
              <a:t> </a:t>
            </a:r>
            <a:r>
              <a:rPr lang="ru-MO" sz="1400" dirty="0" err="1" smtClean="0">
                <a:effectLst/>
              </a:rPr>
              <a:t>келді</a:t>
            </a:r>
            <a:r>
              <a:rPr lang="ru-MO" sz="1400" dirty="0" smtClean="0">
                <a:effectLst/>
              </a:rPr>
              <a:t>. Ал,  </a:t>
            </a:r>
            <a:r>
              <a:rPr lang="ru-MO" sz="1400" dirty="0" err="1" smtClean="0">
                <a:effectLst/>
              </a:rPr>
              <a:t>бұл </a:t>
            </a:r>
            <a:r>
              <a:rPr lang="ru-MO" sz="1400" dirty="0" smtClean="0">
                <a:effectLst/>
              </a:rPr>
              <a:t>газет </a:t>
            </a:r>
            <a:r>
              <a:rPr lang="ru-MO" sz="1400" dirty="0" err="1" smtClean="0">
                <a:effectLst/>
              </a:rPr>
              <a:t>журналдарға көз жіберіп</a:t>
            </a:r>
            <a:r>
              <a:rPr lang="ru-MO" sz="1400" dirty="0" smtClean="0">
                <a:effectLst/>
              </a:rPr>
              <a:t> , </a:t>
            </a:r>
            <a:r>
              <a:rPr lang="ru-MO" sz="1400" dirty="0" err="1" smtClean="0">
                <a:effectLst/>
              </a:rPr>
              <a:t>сырын</a:t>
            </a:r>
            <a:r>
              <a:rPr lang="ru-MO" sz="1400" dirty="0" smtClean="0">
                <a:effectLst/>
              </a:rPr>
              <a:t> </a:t>
            </a:r>
            <a:r>
              <a:rPr lang="ru-MO" sz="1400" dirty="0" err="1" smtClean="0">
                <a:effectLst/>
              </a:rPr>
              <a:t>ашып</a:t>
            </a:r>
            <a:r>
              <a:rPr lang="ru-MO" sz="1400" dirty="0" smtClean="0">
                <a:effectLst/>
              </a:rPr>
              <a:t>, </a:t>
            </a:r>
            <a:r>
              <a:rPr lang="ru-MO" sz="1400" dirty="0" err="1" smtClean="0">
                <a:effectLst/>
              </a:rPr>
              <a:t>ақтарып көретін болсақ</a:t>
            </a:r>
            <a:r>
              <a:rPr lang="ru-MO" sz="1400" dirty="0" smtClean="0">
                <a:effectLst/>
              </a:rPr>
              <a:t>, </a:t>
            </a:r>
            <a:r>
              <a:rPr lang="ru-MO" sz="1400" dirty="0" err="1" smtClean="0">
                <a:effectLst/>
              </a:rPr>
              <a:t>олар</a:t>
            </a:r>
            <a:r>
              <a:rPr lang="ru-MO" sz="1400" dirty="0" smtClean="0">
                <a:effectLst/>
              </a:rPr>
              <a:t> </a:t>
            </a:r>
            <a:r>
              <a:rPr lang="ru-MO" sz="1400" dirty="0" err="1" smtClean="0">
                <a:effectLst/>
              </a:rPr>
              <a:t>революцияға дейінгі</a:t>
            </a:r>
            <a:r>
              <a:rPr lang="ru-MO" sz="1400" dirty="0" smtClean="0">
                <a:effectLst/>
              </a:rPr>
              <a:t> </a:t>
            </a:r>
            <a:r>
              <a:rPr lang="ru-MO" sz="1400" dirty="0" err="1" smtClean="0">
                <a:effectLst/>
              </a:rPr>
              <a:t>Қазақстанның тарихынан</a:t>
            </a:r>
            <a:r>
              <a:rPr lang="ru-MO" sz="1400" dirty="0" smtClean="0">
                <a:effectLst/>
              </a:rPr>
              <a:t>, </a:t>
            </a:r>
            <a:r>
              <a:rPr lang="ru-MO" sz="1400" dirty="0" err="1" smtClean="0">
                <a:effectLst/>
              </a:rPr>
              <a:t>әдебиетінен</a:t>
            </a:r>
            <a:r>
              <a:rPr lang="ru-MO" sz="1400" dirty="0" smtClean="0">
                <a:effectLst/>
              </a:rPr>
              <a:t>, </a:t>
            </a:r>
            <a:r>
              <a:rPr lang="ru-MO" sz="1400" dirty="0" err="1" smtClean="0">
                <a:effectLst/>
              </a:rPr>
              <a:t>мәдениетінен</a:t>
            </a:r>
            <a:r>
              <a:rPr lang="ru-MO" sz="1400" dirty="0" smtClean="0">
                <a:effectLst/>
              </a:rPr>
              <a:t>, </a:t>
            </a:r>
            <a:r>
              <a:rPr lang="ru-MO" sz="1400" dirty="0" err="1" smtClean="0">
                <a:effectLst/>
              </a:rPr>
              <a:t>шаруашылық жайларынан</a:t>
            </a:r>
            <a:r>
              <a:rPr lang="ru-MO" sz="1400" dirty="0" smtClean="0">
                <a:effectLst/>
              </a:rPr>
              <a:t> </a:t>
            </a:r>
            <a:r>
              <a:rPr lang="ru-MO" sz="1400" dirty="0" err="1" smtClean="0">
                <a:effectLst/>
              </a:rPr>
              <a:t>толып</a:t>
            </a:r>
            <a:r>
              <a:rPr lang="ru-MO" sz="1400" dirty="0" smtClean="0">
                <a:effectLst/>
              </a:rPr>
              <a:t> </a:t>
            </a:r>
            <a:r>
              <a:rPr lang="ru-MO" sz="1400" dirty="0" err="1" smtClean="0">
                <a:effectLst/>
              </a:rPr>
              <a:t>жатқан соны</a:t>
            </a:r>
            <a:r>
              <a:rPr lang="ru-MO" sz="1400" dirty="0" smtClean="0">
                <a:effectLst/>
              </a:rPr>
              <a:t> </a:t>
            </a:r>
            <a:r>
              <a:rPr lang="ru-MO" sz="1400" dirty="0" err="1" smtClean="0">
                <a:effectLst/>
              </a:rPr>
              <a:t>деректер</a:t>
            </a:r>
            <a:r>
              <a:rPr lang="ru-MO" sz="1400" dirty="0" smtClean="0">
                <a:effectLst/>
              </a:rPr>
              <a:t> </a:t>
            </a:r>
            <a:r>
              <a:rPr lang="ru-MO" sz="1400" dirty="0" err="1" smtClean="0">
                <a:effectLst/>
              </a:rPr>
              <a:t>бергені</a:t>
            </a:r>
            <a:r>
              <a:rPr lang="ru-MO" sz="1400" dirty="0" smtClean="0">
                <a:effectLst/>
              </a:rPr>
              <a:t> </a:t>
            </a:r>
            <a:r>
              <a:rPr lang="ru-MO" sz="1400" dirty="0" err="1" smtClean="0">
                <a:effectLst/>
              </a:rPr>
              <a:t>даусыз</a:t>
            </a:r>
            <a:r>
              <a:rPr lang="ru-MO" sz="1400" dirty="0" smtClean="0">
                <a:effectLst/>
              </a:rPr>
              <a:t>. </a:t>
            </a:r>
            <a:r>
              <a:rPr lang="ru-MO" sz="1400" dirty="0" err="1" smtClean="0">
                <a:effectLst/>
              </a:rPr>
              <a:t>Тағы бір</a:t>
            </a:r>
            <a:r>
              <a:rPr lang="ru-MO" sz="1400" dirty="0" smtClean="0">
                <a:effectLst/>
              </a:rPr>
              <a:t> </a:t>
            </a:r>
            <a:r>
              <a:rPr lang="ru-MO" sz="1400" dirty="0" err="1" smtClean="0">
                <a:effectLst/>
              </a:rPr>
              <a:t>айта</a:t>
            </a:r>
            <a:r>
              <a:rPr lang="ru-MO" sz="1400" dirty="0" smtClean="0">
                <a:effectLst/>
              </a:rPr>
              <a:t> </a:t>
            </a:r>
            <a:r>
              <a:rPr lang="ru-MO" sz="1400" dirty="0" err="1" smtClean="0">
                <a:effectLst/>
              </a:rPr>
              <a:t>кететін</a:t>
            </a:r>
            <a:r>
              <a:rPr lang="ru-MO" sz="1400" dirty="0" smtClean="0">
                <a:effectLst/>
              </a:rPr>
              <a:t> </a:t>
            </a:r>
            <a:r>
              <a:rPr lang="ru-MO" sz="1400" dirty="0" err="1" smtClean="0">
                <a:effectLst/>
              </a:rPr>
              <a:t>жай</a:t>
            </a:r>
            <a:r>
              <a:rPr lang="ru-MO" sz="1400" dirty="0" smtClean="0">
                <a:effectLst/>
              </a:rPr>
              <a:t> </a:t>
            </a:r>
            <a:r>
              <a:rPr lang="ru-MO" sz="1400" dirty="0" err="1" smtClean="0">
                <a:effectLst/>
              </a:rPr>
              <a:t>Қазақстанның тарихын</a:t>
            </a:r>
            <a:r>
              <a:rPr lang="ru-MO" sz="1400" dirty="0" smtClean="0">
                <a:effectLst/>
              </a:rPr>
              <a:t>, </a:t>
            </a:r>
            <a:r>
              <a:rPr lang="ru-MO" sz="1400" dirty="0" err="1" smtClean="0">
                <a:effectLst/>
              </a:rPr>
              <a:t>экономикасын</a:t>
            </a:r>
            <a:r>
              <a:rPr lang="ru-MO" sz="1400" dirty="0" smtClean="0">
                <a:effectLst/>
              </a:rPr>
              <a:t>, </a:t>
            </a:r>
            <a:r>
              <a:rPr lang="ru-MO" sz="1400" dirty="0" err="1" smtClean="0">
                <a:effectLst/>
              </a:rPr>
              <a:t>әдебиетін, мәдениетін зерттейтін</a:t>
            </a:r>
            <a:r>
              <a:rPr lang="ru-MO" sz="1400" dirty="0" smtClean="0">
                <a:effectLst/>
              </a:rPr>
              <a:t> </a:t>
            </a:r>
            <a:r>
              <a:rPr lang="ru-MO" sz="1400" dirty="0" err="1" smtClean="0">
                <a:effectLst/>
              </a:rPr>
              <a:t>ғалымдар қазақ тілінде</a:t>
            </a:r>
            <a:r>
              <a:rPr lang="ru-MO" sz="1400" dirty="0" smtClean="0">
                <a:effectLst/>
              </a:rPr>
              <a:t> </a:t>
            </a:r>
            <a:r>
              <a:rPr lang="ru-MO" sz="1400" dirty="0" err="1" smtClean="0">
                <a:effectLst/>
              </a:rPr>
              <a:t>ертеректе</a:t>
            </a:r>
            <a:r>
              <a:rPr lang="ru-MO" sz="1400" dirty="0" smtClean="0">
                <a:effectLst/>
              </a:rPr>
              <a:t> </a:t>
            </a:r>
            <a:r>
              <a:rPr lang="ru-MO" sz="1400" dirty="0" err="1" smtClean="0">
                <a:effectLst/>
              </a:rPr>
              <a:t>шыққан газет-журналдарын</a:t>
            </a:r>
            <a:r>
              <a:rPr lang="ru-MO" sz="1400" dirty="0" smtClean="0">
                <a:effectLst/>
              </a:rPr>
              <a:t> </a:t>
            </a:r>
            <a:r>
              <a:rPr lang="ru-MO" sz="1400" dirty="0" err="1" smtClean="0">
                <a:effectLst/>
              </a:rPr>
              <a:t>тауып</a:t>
            </a:r>
            <a:r>
              <a:rPr lang="ru-MO" sz="1400" dirty="0" smtClean="0">
                <a:effectLst/>
              </a:rPr>
              <a:t> </a:t>
            </a:r>
            <a:r>
              <a:rPr lang="ru-MO" sz="1400" dirty="0" err="1" smtClean="0">
                <a:effectLst/>
              </a:rPr>
              <a:t>пайдалану</a:t>
            </a:r>
            <a:r>
              <a:rPr lang="ru-MO" sz="1400" dirty="0" smtClean="0">
                <a:effectLst/>
              </a:rPr>
              <a:t> </a:t>
            </a:r>
            <a:r>
              <a:rPr lang="ru-MO" sz="1400" dirty="0" err="1" smtClean="0">
                <a:effectLst/>
              </a:rPr>
              <a:t>үшін көптеген уақыттарын жоғалтады.</a:t>
            </a:r>
            <a:r>
              <a:rPr lang="ru-MO" sz="1400" dirty="0" smtClean="0">
                <a:effectLst/>
              </a:rPr>
              <a:t> </a:t>
            </a:r>
            <a:r>
              <a:rPr lang="ru-MO" sz="1400" dirty="0" err="1" smtClean="0">
                <a:effectLst/>
              </a:rPr>
              <a:t>Оның қиындықпен түсетін бір</a:t>
            </a:r>
            <a:r>
              <a:rPr lang="ru-MO" sz="1400" dirty="0" smtClean="0">
                <a:effectLst/>
              </a:rPr>
              <a:t> </a:t>
            </a:r>
            <a:r>
              <a:rPr lang="ru-MO" sz="1400" dirty="0" err="1" smtClean="0">
                <a:effectLst/>
              </a:rPr>
              <a:t>себебі</a:t>
            </a:r>
            <a:r>
              <a:rPr lang="ru-MO" sz="1400" dirty="0" smtClean="0">
                <a:effectLst/>
              </a:rPr>
              <a:t> </a:t>
            </a:r>
            <a:r>
              <a:rPr lang="ru-MO" sz="1400" dirty="0" err="1" smtClean="0">
                <a:effectLst/>
              </a:rPr>
              <a:t>мынада</a:t>
            </a:r>
            <a:r>
              <a:rPr lang="ru-MO" sz="1400" dirty="0" smtClean="0">
                <a:effectLst/>
              </a:rPr>
              <a:t>: </a:t>
            </a:r>
            <a:r>
              <a:rPr lang="ru-MO" sz="1400" dirty="0" err="1" smtClean="0">
                <a:effectLst/>
              </a:rPr>
              <a:t>бұл газет-журналдар</a:t>
            </a:r>
            <a:r>
              <a:rPr lang="ru-MO" sz="1400" dirty="0" smtClean="0">
                <a:effectLst/>
              </a:rPr>
              <a:t> </a:t>
            </a:r>
            <a:r>
              <a:rPr lang="ru-MO" sz="1400" dirty="0" err="1" smtClean="0">
                <a:effectLst/>
              </a:rPr>
              <a:t>кітапхана</a:t>
            </a:r>
            <a:r>
              <a:rPr lang="ru-MO" sz="1400" dirty="0" smtClean="0">
                <a:effectLst/>
              </a:rPr>
              <a:t> </a:t>
            </a:r>
            <a:r>
              <a:rPr lang="ru-MO" sz="1400" dirty="0" err="1" smtClean="0">
                <a:effectLst/>
              </a:rPr>
              <a:t>қорымен архивтерде</a:t>
            </a:r>
            <a:r>
              <a:rPr lang="ru-MO" sz="1400" dirty="0" smtClean="0">
                <a:effectLst/>
              </a:rPr>
              <a:t> </a:t>
            </a:r>
            <a:r>
              <a:rPr lang="ru-MO" sz="1400" dirty="0" err="1" smtClean="0">
                <a:effectLst/>
              </a:rPr>
              <a:t>түгел сақталмаған.</a:t>
            </a:r>
            <a:r>
              <a:rPr lang="ru-MO" sz="1400" dirty="0" smtClean="0">
                <a:effectLst/>
              </a:rPr>
              <a:t> </a:t>
            </a:r>
            <a:r>
              <a:rPr lang="ru-RU" sz="1400" dirty="0" smtClean="0">
                <a:effectLst/>
              </a:rPr>
              <a:t/>
            </a:r>
            <a:br>
              <a:rPr lang="ru-RU" sz="1400" dirty="0" smtClean="0">
                <a:effectLst/>
              </a:rPr>
            </a:br>
            <a:r>
              <a:rPr lang="ru-MO" sz="1400" dirty="0" err="1" smtClean="0">
                <a:effectLst/>
              </a:rPr>
              <a:t>Патшалық Россиялыќ</a:t>
            </a:r>
            <a:r>
              <a:rPr lang="ru-MO" sz="1400" dirty="0" smtClean="0">
                <a:effectLst/>
              </a:rPr>
              <a:t> </a:t>
            </a:r>
            <a:r>
              <a:rPr lang="ru-MO" sz="1400" dirty="0" err="1" smtClean="0">
                <a:effectLst/>
              </a:rPr>
              <a:t>қол астындагы</a:t>
            </a:r>
            <a:r>
              <a:rPr lang="ru-MO" sz="1400" dirty="0" smtClean="0">
                <a:effectLst/>
              </a:rPr>
              <a:t> </a:t>
            </a:r>
            <a:r>
              <a:rPr lang="ru-MO" sz="1400" dirty="0" err="1" smtClean="0">
                <a:effectLst/>
              </a:rPr>
              <a:t>ұлттар тіліндегі</a:t>
            </a:r>
            <a:r>
              <a:rPr lang="ru-MO" sz="1400" dirty="0" smtClean="0">
                <a:effectLst/>
              </a:rPr>
              <a:t> </a:t>
            </a:r>
            <a:r>
              <a:rPr lang="ru-MO" sz="1400" dirty="0" err="1" smtClean="0">
                <a:effectLst/>
              </a:rPr>
              <a:t>шыққан газет-журналдарда</a:t>
            </a:r>
            <a:r>
              <a:rPr lang="ru-MO" sz="1400" dirty="0" smtClean="0">
                <a:effectLst/>
              </a:rPr>
              <a:t> </a:t>
            </a:r>
            <a:r>
              <a:rPr lang="ru-MO" sz="1400" dirty="0" err="1" smtClean="0">
                <a:effectLst/>
              </a:rPr>
              <a:t>басылған мақалалардың түгелге жуығы библиографияға түсірілмегенін ескерсек</a:t>
            </a:r>
            <a:r>
              <a:rPr lang="ru-MO" sz="1400" dirty="0" smtClean="0">
                <a:effectLst/>
              </a:rPr>
              <a:t>, </a:t>
            </a:r>
            <a:r>
              <a:rPr lang="ru-MO" sz="1400" dirty="0" err="1" smtClean="0">
                <a:effectLst/>
              </a:rPr>
              <a:t>қазақ тіліндегі</a:t>
            </a:r>
            <a:r>
              <a:rPr lang="ru-MO" sz="1400" dirty="0" smtClean="0">
                <a:effectLst/>
              </a:rPr>
              <a:t> библиография </a:t>
            </a:r>
            <a:r>
              <a:rPr lang="ru-MO" sz="1400" dirty="0" err="1" smtClean="0">
                <a:effectLst/>
              </a:rPr>
              <a:t>тіпті</a:t>
            </a:r>
            <a:r>
              <a:rPr lang="ru-MO" sz="1400" dirty="0" smtClean="0">
                <a:effectLst/>
              </a:rPr>
              <a:t> </a:t>
            </a:r>
            <a:r>
              <a:rPr lang="ru-MO" sz="1400" dirty="0" err="1" smtClean="0">
                <a:effectLst/>
              </a:rPr>
              <a:t>болмаған</a:t>
            </a:r>
            <a:r>
              <a:rPr lang="ru-MO" sz="1400" dirty="0" smtClean="0">
                <a:effectLst/>
              </a:rPr>
              <a:t>. </a:t>
            </a:r>
            <a:r>
              <a:rPr lang="ru-MO" sz="1400" dirty="0" err="1" smtClean="0">
                <a:effectLst/>
              </a:rPr>
              <a:t>Бұл жұмыс </a:t>
            </a:r>
            <a:r>
              <a:rPr lang="ru-MO" sz="1400" dirty="0" smtClean="0">
                <a:effectLst/>
              </a:rPr>
              <a:t>тек </a:t>
            </a:r>
            <a:r>
              <a:rPr lang="ru-MO" sz="1400" dirty="0" err="1" smtClean="0">
                <a:effectLst/>
              </a:rPr>
              <a:t>кейінгі</a:t>
            </a:r>
            <a:r>
              <a:rPr lang="ru-MO" sz="1400" dirty="0" smtClean="0">
                <a:effectLst/>
              </a:rPr>
              <a:t> </a:t>
            </a:r>
            <a:r>
              <a:rPr lang="ru-MO" sz="1400" dirty="0" err="1" smtClean="0">
                <a:effectLst/>
              </a:rPr>
              <a:t>кезде</a:t>
            </a:r>
            <a:r>
              <a:rPr lang="ru-MO" sz="1400" dirty="0" smtClean="0">
                <a:effectLst/>
              </a:rPr>
              <a:t> </a:t>
            </a:r>
            <a:r>
              <a:rPr lang="ru-MO" sz="1400" dirty="0" err="1" smtClean="0">
                <a:effectLst/>
              </a:rPr>
              <a:t>ғана қолға алынып</a:t>
            </a:r>
            <a:r>
              <a:rPr lang="ru-MO" sz="1400" dirty="0" smtClean="0">
                <a:effectLst/>
              </a:rPr>
              <a:t>, </a:t>
            </a:r>
            <a:r>
              <a:rPr lang="ru-MO" sz="1400" dirty="0" err="1" smtClean="0">
                <a:effectLst/>
              </a:rPr>
              <a:t>қазақ халқының мәдени өмірін</a:t>
            </a:r>
            <a:r>
              <a:rPr lang="ru-MO" sz="1400" dirty="0" smtClean="0">
                <a:effectLst/>
              </a:rPr>
              <a:t>, </a:t>
            </a:r>
            <a:r>
              <a:rPr lang="ru-MO" sz="1400" dirty="0" err="1" smtClean="0">
                <a:effectLst/>
              </a:rPr>
              <a:t>тарихи</a:t>
            </a:r>
            <a:r>
              <a:rPr lang="ru-MO" sz="1400" dirty="0" smtClean="0">
                <a:effectLst/>
              </a:rPr>
              <a:t> даму </a:t>
            </a:r>
            <a:r>
              <a:rPr lang="ru-MO" sz="1400" dirty="0" err="1" smtClean="0">
                <a:effectLst/>
              </a:rPr>
              <a:t>жолындағы өзгерістерді талдап</a:t>
            </a:r>
            <a:r>
              <a:rPr lang="ru-MO" sz="1400" dirty="0" smtClean="0">
                <a:effectLst/>
              </a:rPr>
              <a:t>, </a:t>
            </a:r>
            <a:r>
              <a:rPr lang="ru-MO" sz="1400" dirty="0" err="1" smtClean="0">
                <a:effectLst/>
              </a:rPr>
              <a:t>зерттеуде</a:t>
            </a:r>
            <a:r>
              <a:rPr lang="ru-MO" sz="1400" dirty="0" smtClean="0">
                <a:effectLst/>
              </a:rPr>
              <a:t> </a:t>
            </a:r>
            <a:r>
              <a:rPr lang="ru-MO" sz="1400" dirty="0" err="1" smtClean="0">
                <a:effectLst/>
              </a:rPr>
              <a:t>жұмыстар атқарылып</a:t>
            </a:r>
            <a:r>
              <a:rPr lang="ru-MO" sz="1400" dirty="0" smtClean="0">
                <a:effectLst/>
              </a:rPr>
              <a:t>, </a:t>
            </a:r>
            <a:r>
              <a:rPr lang="ru-MO" sz="1400" dirty="0" err="1" smtClean="0">
                <a:effectLst/>
              </a:rPr>
              <a:t>түрлі энциклопедиялар</a:t>
            </a:r>
            <a:r>
              <a:rPr lang="ru-MO" sz="1400" dirty="0" smtClean="0">
                <a:effectLst/>
              </a:rPr>
              <a:t> мен </a:t>
            </a:r>
            <a:r>
              <a:rPr lang="ru-MO" sz="1400" dirty="0" err="1" smtClean="0">
                <a:effectLst/>
              </a:rPr>
              <a:t>библиографиялармен</a:t>
            </a:r>
            <a:r>
              <a:rPr lang="ru-MO" sz="1400" dirty="0" smtClean="0">
                <a:effectLst/>
              </a:rPr>
              <a:t> </a:t>
            </a:r>
            <a:r>
              <a:rPr lang="ru-MO" sz="1400" dirty="0" err="1" smtClean="0">
                <a:effectLst/>
              </a:rPr>
              <a:t>жинақтар шығарылды </a:t>
            </a:r>
            <a:r>
              <a:rPr lang="ru-MO" sz="1400" dirty="0" smtClean="0">
                <a:effectLst/>
              </a:rPr>
              <a:t>. </a:t>
            </a:r>
            <a:r>
              <a:rPr lang="ru-RU" sz="1200" dirty="0" smtClean="0"/>
              <a:t/>
            </a:r>
            <a:br>
              <a:rPr lang="ru-RU" sz="1200" dirty="0" smtClean="0"/>
            </a:br>
            <a:endParaRPr lang="ru-RU" sz="1200" dirty="0">
              <a:effectLs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14810" y="610702"/>
            <a:ext cx="4614866" cy="6247298"/>
          </a:xfrm>
        </p:spPr>
        <p:txBody>
          <a:bodyPr>
            <a:normAutofit/>
          </a:bodyPr>
          <a:lstStyle/>
          <a:p>
            <a:pPr algn="l"/>
            <a:r>
              <a:rPr lang="kk-KZ" sz="2000" b="1" dirty="0" smtClean="0">
                <a:effectLst/>
              </a:rPr>
              <a:t>Түркістан уалаяты</a:t>
            </a:r>
            <a:br>
              <a:rPr lang="kk-KZ" sz="2000" b="1" dirty="0" smtClean="0">
                <a:effectLst/>
              </a:rPr>
            </a:br>
            <a:r>
              <a:rPr lang="kk-KZ" sz="1200" b="1" dirty="0" smtClean="0">
                <a:effectLst/>
              </a:rPr>
              <a:t> </a:t>
            </a:r>
            <a:br>
              <a:rPr lang="kk-KZ" sz="1200" b="1" dirty="0" smtClean="0">
                <a:effectLst/>
              </a:rPr>
            </a:br>
            <a:r>
              <a:rPr lang="en-US" sz="1200" dirty="0" smtClean="0">
                <a:latin typeface="Times New Roman" pitchFamily="18" charset="0"/>
                <a:cs typeface="Times New Roman" pitchFamily="18" charset="0"/>
              </a:rPr>
              <a:t>XIX </a:t>
            </a:r>
            <a:r>
              <a:rPr lang="ru-RU" sz="1200" dirty="0" err="1" smtClean="0">
                <a:latin typeface="Times New Roman" pitchFamily="18" charset="0"/>
                <a:cs typeface="Times New Roman" pitchFamily="18" charset="0"/>
              </a:rPr>
              <a:t>ғасырдың екінші</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жартысында</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қазақ елін</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жерін</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патшалы</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Ресейдің толықтай билеп</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алуына</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байланысты</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Қазақстаның </a:t>
            </a:r>
            <a:r>
              <a:rPr lang="ru-RU" sz="1200" dirty="0" smtClean="0">
                <a:latin typeface="Times New Roman" pitchFamily="18" charset="0"/>
                <a:cs typeface="Times New Roman" pitchFamily="18" charset="0"/>
              </a:rPr>
              <a:t>Ташкент, </a:t>
            </a:r>
            <a:r>
              <a:rPr lang="ru-RU" sz="1200" dirty="0" err="1" smtClean="0">
                <a:latin typeface="Times New Roman" pitchFamily="18" charset="0"/>
                <a:cs typeface="Times New Roman" pitchFamily="18" charset="0"/>
              </a:rPr>
              <a:t>Орынбор</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Омбы</a:t>
            </a:r>
            <a:r>
              <a:rPr lang="ru-RU" sz="1200" dirty="0" smtClean="0">
                <a:latin typeface="Times New Roman" pitchFamily="18" charset="0"/>
                <a:cs typeface="Times New Roman" pitchFamily="18" charset="0"/>
              </a:rPr>
              <a:t>, Орал </a:t>
            </a:r>
            <a:r>
              <a:rPr lang="ru-RU" sz="1200" dirty="0" err="1" smtClean="0">
                <a:latin typeface="Times New Roman" pitchFamily="18" charset="0"/>
                <a:cs typeface="Times New Roman" pitchFamily="18" charset="0"/>
              </a:rPr>
              <a:t>сияқты кейбір</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ірі</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қалаларында патша</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өкіметінің жергілікті</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әкімшілік орындарының жеке</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ресми</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органдары</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ретінде</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жергілікті</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ұлт тіліндегі</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алғашқы газеттер</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шыға бастады</a:t>
            </a:r>
            <a:r>
              <a:rPr lang="ru-RU" sz="1200" dirty="0" smtClean="0">
                <a:latin typeface="Times New Roman" pitchFamily="18" charset="0"/>
                <a:cs typeface="Times New Roman" pitchFamily="18" charset="0"/>
              </a:rPr>
              <a:t>. </a:t>
            </a:r>
            <a:br>
              <a:rPr lang="ru-RU" sz="1200" dirty="0" smtClean="0">
                <a:latin typeface="Times New Roman" pitchFamily="18" charset="0"/>
                <a:cs typeface="Times New Roman" pitchFamily="18" charset="0"/>
              </a:rPr>
            </a:b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Алайда</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патшалық Ресейдің осындай</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жымысқы саясатына</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қарамастан, Қазақстанда ұлт тіліндегі</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өз баспасөзінің тууы</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халықтың санасын</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оятып</a:t>
            </a:r>
            <a:r>
              <a:rPr lang="ru-RU" sz="1200" dirty="0" smtClean="0">
                <a:latin typeface="Times New Roman" pitchFamily="18" charset="0"/>
                <a:cs typeface="Times New Roman" pitchFamily="18" charset="0"/>
              </a:rPr>
              <a:t>, мол </a:t>
            </a:r>
            <a:r>
              <a:rPr lang="ru-RU" sz="1200" dirty="0" err="1" smtClean="0">
                <a:latin typeface="Times New Roman" pitchFamily="18" charset="0"/>
                <a:cs typeface="Times New Roman" pitchFamily="18" charset="0"/>
              </a:rPr>
              <a:t>рухани</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байлыққа ие</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болуына</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елеулі</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түрде әсер етті</a:t>
            </a:r>
            <a:r>
              <a:rPr lang="ru-RU" sz="1200" dirty="0" smtClean="0">
                <a:latin typeface="Times New Roman" pitchFamily="18" charset="0"/>
                <a:cs typeface="Times New Roman" pitchFamily="18" charset="0"/>
              </a:rPr>
              <a:t>. Оны </a:t>
            </a:r>
            <a:r>
              <a:rPr lang="ru-RU" sz="1200" dirty="0" err="1" smtClean="0">
                <a:latin typeface="Times New Roman" pitchFamily="18" charset="0"/>
                <a:cs typeface="Times New Roman" pitchFamily="18" charset="0"/>
              </a:rPr>
              <a:t>мынадай</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мысалдардан</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айқын байқауға болады</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Мәселен, қазақ баспасөзінің тұнғышы «Түркістан уалаятының газеті</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екендігі</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белгілі</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Ол</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сол</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кездегі</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Түркістан генерал-губернаторлығының орталығы </a:t>
            </a:r>
            <a:r>
              <a:rPr lang="ru-RU" sz="1200" dirty="0" smtClean="0">
                <a:latin typeface="Times New Roman" pitchFamily="18" charset="0"/>
                <a:cs typeface="Times New Roman" pitchFamily="18" charset="0"/>
              </a:rPr>
              <a:t>Ташкент </a:t>
            </a:r>
            <a:r>
              <a:rPr lang="ru-RU" sz="1200" dirty="0" err="1" smtClean="0">
                <a:latin typeface="Times New Roman" pitchFamily="18" charset="0"/>
                <a:cs typeface="Times New Roman" pitchFamily="18" charset="0"/>
              </a:rPr>
              <a:t>қаласында </a:t>
            </a:r>
            <a:r>
              <a:rPr lang="ru-RU" sz="1200" dirty="0" smtClean="0">
                <a:latin typeface="Times New Roman" pitchFamily="18" charset="0"/>
                <a:cs typeface="Times New Roman" pitchFamily="18" charset="0"/>
              </a:rPr>
              <a:t>1870 </a:t>
            </a:r>
            <a:r>
              <a:rPr lang="ru-RU" sz="1200" dirty="0" err="1" smtClean="0">
                <a:latin typeface="Times New Roman" pitchFamily="18" charset="0"/>
                <a:cs typeface="Times New Roman" pitchFamily="18" charset="0"/>
              </a:rPr>
              <a:t>жылдың </a:t>
            </a:r>
            <a:r>
              <a:rPr lang="ru-RU" sz="1200" dirty="0" smtClean="0">
                <a:latin typeface="Times New Roman" pitchFamily="18" charset="0"/>
                <a:cs typeface="Times New Roman" pitchFamily="18" charset="0"/>
              </a:rPr>
              <a:t>28 </a:t>
            </a:r>
            <a:r>
              <a:rPr lang="ru-RU" sz="1200" dirty="0" err="1" smtClean="0">
                <a:latin typeface="Times New Roman" pitchFamily="18" charset="0"/>
                <a:cs typeface="Times New Roman" pitchFamily="18" charset="0"/>
              </a:rPr>
              <a:t>сәуірінен бастап</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орыс</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тілінде</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шығатын </a:t>
            </a:r>
            <a:r>
              <a:rPr lang="ru-RU" sz="1200" dirty="0" smtClean="0">
                <a:latin typeface="Times New Roman" pitchFamily="18" charset="0"/>
                <a:cs typeface="Times New Roman" pitchFamily="18" charset="0"/>
              </a:rPr>
              <a:t>«Туркестанские ведомости» </a:t>
            </a:r>
            <a:r>
              <a:rPr lang="ru-RU" sz="1200" dirty="0" err="1" smtClean="0">
                <a:latin typeface="Times New Roman" pitchFamily="18" charset="0"/>
                <a:cs typeface="Times New Roman" pitchFamily="18" charset="0"/>
              </a:rPr>
              <a:t>газетіне</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қосымша ретінде</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айына</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төрт рет</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екі</a:t>
            </a:r>
            <a:r>
              <a:rPr lang="ru-RU" sz="1200" dirty="0" smtClean="0">
                <a:latin typeface="Times New Roman" pitchFamily="18" charset="0"/>
                <a:cs typeface="Times New Roman" pitchFamily="18" charset="0"/>
              </a:rPr>
              <a:t> саны </a:t>
            </a:r>
            <a:r>
              <a:rPr lang="ru-RU" sz="1200" dirty="0" err="1" smtClean="0">
                <a:latin typeface="Times New Roman" pitchFamily="18" charset="0"/>
                <a:cs typeface="Times New Roman" pitchFamily="18" charset="0"/>
              </a:rPr>
              <a:t>өзбекше</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екі</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саны</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қазақша</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шығарыла бастады</a:t>
            </a:r>
            <a:r>
              <a:rPr lang="ru-RU" sz="1200" dirty="0" smtClean="0">
                <a:latin typeface="Times New Roman" pitchFamily="18" charset="0"/>
                <a:cs typeface="Times New Roman" pitchFamily="18" charset="0"/>
              </a:rPr>
              <a:t>.</a:t>
            </a:r>
            <a:br>
              <a:rPr lang="ru-RU" sz="1200" dirty="0" smtClean="0">
                <a:latin typeface="Times New Roman" pitchFamily="18" charset="0"/>
                <a:cs typeface="Times New Roman" pitchFamily="18" charset="0"/>
              </a:rPr>
            </a:b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Газеттің </a:t>
            </a:r>
            <a:r>
              <a:rPr lang="ru-RU" sz="1200" dirty="0" smtClean="0">
                <a:latin typeface="Times New Roman" pitchFamily="18" charset="0"/>
                <a:cs typeface="Times New Roman" pitchFamily="18" charset="0"/>
              </a:rPr>
              <a:t>редакторы - </a:t>
            </a:r>
            <a:r>
              <a:rPr lang="ru-RU" sz="1200" dirty="0" err="1" smtClean="0">
                <a:latin typeface="Times New Roman" pitchFamily="18" charset="0"/>
                <a:cs typeface="Times New Roman" pitchFamily="18" charset="0"/>
              </a:rPr>
              <a:t>ұлты башқұрт болса</a:t>
            </a:r>
            <a:r>
              <a:rPr lang="ru-RU" sz="1200" dirty="0" smtClean="0">
                <a:latin typeface="Times New Roman" pitchFamily="18" charset="0"/>
                <a:cs typeface="Times New Roman" pitchFamily="18" charset="0"/>
              </a:rPr>
              <a:t> да, </a:t>
            </a:r>
            <a:r>
              <a:rPr lang="ru-RU" sz="1200" dirty="0" err="1" smtClean="0">
                <a:latin typeface="Times New Roman" pitchFamily="18" charset="0"/>
                <a:cs typeface="Times New Roman" pitchFamily="18" charset="0"/>
              </a:rPr>
              <a:t>қазақтың намысын</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қорғап, сойылын</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соққан, орыс</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және Шығыстың көп тілдерінде</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еркін</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сөйлеген, генерал-губернатордың тілмашы</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болған ізгі</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ниетті</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азамат</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Шахмардан</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Мирасұлы </a:t>
            </a:r>
            <a:r>
              <a:rPr lang="ru-RU" sz="1200" dirty="0" smtClean="0">
                <a:latin typeface="Times New Roman" pitchFamily="18" charset="0"/>
                <a:cs typeface="Times New Roman" pitchFamily="18" charset="0"/>
              </a:rPr>
              <a:t>Ибрагимов </a:t>
            </a:r>
            <a:r>
              <a:rPr lang="ru-RU" sz="1200" dirty="0" err="1" smtClean="0">
                <a:latin typeface="Times New Roman" pitchFamily="18" charset="0"/>
                <a:cs typeface="Times New Roman" pitchFamily="18" charset="0"/>
              </a:rPr>
              <a:t>еді</a:t>
            </a:r>
            <a:r>
              <a:rPr lang="ru-RU" sz="1200" dirty="0" smtClean="0">
                <a:latin typeface="Times New Roman" pitchFamily="18" charset="0"/>
                <a:cs typeface="Times New Roman" pitchFamily="18" charset="0"/>
              </a:rPr>
              <a:t>. Ал, </a:t>
            </a:r>
            <a:r>
              <a:rPr lang="ru-RU" sz="1200" dirty="0" err="1" smtClean="0">
                <a:latin typeface="Times New Roman" pitchFamily="18" charset="0"/>
                <a:cs typeface="Times New Roman" pitchFamily="18" charset="0"/>
              </a:rPr>
              <a:t>бұл басылымның аудармашы</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әрі әдеби қызметкері болып</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Хасен</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Жанышев</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Заманбек</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Шайхы</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Әлібеков, Жүсіп Қазыбековтер жұмыс істеді</a:t>
            </a:r>
            <a:r>
              <a:rPr lang="ru-RU" sz="1200" dirty="0" smtClean="0">
                <a:latin typeface="Times New Roman" pitchFamily="18" charset="0"/>
                <a:cs typeface="Times New Roman" pitchFamily="18" charset="0"/>
              </a:rPr>
              <a:t>.</a:t>
            </a:r>
            <a:r>
              <a:rPr lang="ru-RU" sz="2000" dirty="0" smtClean="0"/>
              <a:t/>
            </a:r>
            <a:br>
              <a:rPr lang="ru-RU" sz="2000" dirty="0" smtClean="0"/>
            </a:br>
            <a:r>
              <a:rPr lang="kk-KZ" sz="2000" b="1" dirty="0" smtClean="0">
                <a:effectLst/>
              </a:rPr>
              <a:t/>
            </a:r>
            <a:br>
              <a:rPr lang="kk-KZ" sz="2000" b="1" dirty="0" smtClean="0">
                <a:effectLst/>
              </a:rPr>
            </a:br>
            <a:r>
              <a:rPr lang="kk-KZ" sz="2000" b="1" dirty="0" smtClean="0">
                <a:effectLst/>
              </a:rPr>
              <a:t/>
            </a:r>
            <a:br>
              <a:rPr lang="kk-KZ" sz="2000" b="1" dirty="0" smtClean="0">
                <a:effectLst/>
              </a:rPr>
            </a:br>
            <a:r>
              <a:rPr lang="kk-KZ" sz="2000" b="1" dirty="0" smtClean="0">
                <a:effectLst/>
              </a:rPr>
              <a:t/>
            </a:r>
            <a:br>
              <a:rPr lang="kk-KZ" sz="2000" b="1" dirty="0" smtClean="0">
                <a:effectLst/>
              </a:rPr>
            </a:br>
            <a:endParaRPr lang="ru-RU" sz="2000" b="1" dirty="0">
              <a:effectLst/>
            </a:endParaRPr>
          </a:p>
        </p:txBody>
      </p:sp>
      <p:pic>
        <p:nvPicPr>
          <p:cNvPr id="4" name="Содержимое 3" descr="Туркістан газеті.jpg"/>
          <p:cNvPicPr>
            <a:picLocks noGrp="1" noChangeAspect="1"/>
          </p:cNvPicPr>
          <p:nvPr>
            <p:ph idx="1"/>
          </p:nvPr>
        </p:nvPicPr>
        <p:blipFill>
          <a:blip r:embed="rId2"/>
          <a:stretch>
            <a:fillRect/>
          </a:stretch>
        </p:blipFill>
        <p:spPr>
          <a:xfrm>
            <a:off x="500034" y="857232"/>
            <a:ext cx="3618477" cy="5000660"/>
          </a:xfr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1000108"/>
            <a:ext cx="4471990" cy="3889844"/>
          </a:xfrm>
        </p:spPr>
        <p:txBody>
          <a:bodyPr>
            <a:normAutofit fontScale="90000"/>
          </a:bodyPr>
          <a:lstStyle/>
          <a:p>
            <a:pPr algn="l"/>
            <a:r>
              <a:rPr lang="kk-KZ" sz="2000" b="1" dirty="0" smtClean="0">
                <a:effectLst/>
                <a:latin typeface="Times New Roman" pitchFamily="18" charset="0"/>
                <a:cs typeface="Times New Roman" pitchFamily="18" charset="0"/>
              </a:rPr>
              <a:t/>
            </a:r>
            <a:br>
              <a:rPr lang="kk-KZ" sz="2000" b="1" dirty="0" smtClean="0">
                <a:effectLst/>
                <a:latin typeface="Times New Roman" pitchFamily="18" charset="0"/>
                <a:cs typeface="Times New Roman" pitchFamily="18" charset="0"/>
              </a:rPr>
            </a:br>
            <a:r>
              <a:rPr lang="kk-KZ" sz="2000" b="1" dirty="0" smtClean="0">
                <a:effectLst/>
                <a:latin typeface="Times New Roman" pitchFamily="18" charset="0"/>
                <a:cs typeface="Times New Roman" pitchFamily="18" charset="0"/>
              </a:rPr>
              <a:t/>
            </a:r>
            <a:br>
              <a:rPr lang="kk-KZ" sz="2000" b="1" dirty="0" smtClean="0">
                <a:effectLst/>
                <a:latin typeface="Times New Roman" pitchFamily="18" charset="0"/>
                <a:cs typeface="Times New Roman" pitchFamily="18" charset="0"/>
              </a:rPr>
            </a:br>
            <a:r>
              <a:rPr lang="kk-KZ" sz="2000" b="1" dirty="0" smtClean="0">
                <a:effectLst/>
                <a:latin typeface="Times New Roman" pitchFamily="18" charset="0"/>
                <a:cs typeface="Times New Roman" pitchFamily="18" charset="0"/>
              </a:rPr>
              <a:t/>
            </a:r>
            <a:br>
              <a:rPr lang="kk-KZ" sz="2000" b="1" dirty="0" smtClean="0">
                <a:effectLst/>
                <a:latin typeface="Times New Roman" pitchFamily="18" charset="0"/>
                <a:cs typeface="Times New Roman" pitchFamily="18" charset="0"/>
              </a:rPr>
            </a:br>
            <a:r>
              <a:rPr lang="kk-KZ" sz="2000" b="1" dirty="0" smtClean="0">
                <a:effectLst/>
                <a:latin typeface="Times New Roman" pitchFamily="18" charset="0"/>
                <a:cs typeface="Times New Roman" pitchFamily="18" charset="0"/>
              </a:rPr>
              <a:t/>
            </a:r>
            <a:br>
              <a:rPr lang="kk-KZ" sz="2000" b="1" dirty="0" smtClean="0">
                <a:effectLst/>
                <a:latin typeface="Times New Roman" pitchFamily="18" charset="0"/>
                <a:cs typeface="Times New Roman" pitchFamily="18" charset="0"/>
              </a:rPr>
            </a:br>
            <a:r>
              <a:rPr lang="kk-KZ" sz="2000" b="1" dirty="0" smtClean="0">
                <a:effectLst/>
                <a:latin typeface="Times New Roman" pitchFamily="18" charset="0"/>
                <a:cs typeface="Times New Roman" pitchFamily="18" charset="0"/>
              </a:rPr>
              <a:t/>
            </a:r>
            <a:br>
              <a:rPr lang="kk-KZ" sz="2000" b="1" dirty="0" smtClean="0">
                <a:effectLst/>
                <a:latin typeface="Times New Roman" pitchFamily="18" charset="0"/>
                <a:cs typeface="Times New Roman" pitchFamily="18" charset="0"/>
              </a:rPr>
            </a:br>
            <a:r>
              <a:rPr lang="kk-KZ" sz="2000" b="1" dirty="0" smtClean="0">
                <a:effectLst/>
                <a:latin typeface="Times New Roman" pitchFamily="18" charset="0"/>
                <a:cs typeface="Times New Roman" pitchFamily="18" charset="0"/>
              </a:rPr>
              <a:t/>
            </a:r>
            <a:br>
              <a:rPr lang="kk-KZ" sz="2000" b="1" dirty="0" smtClean="0">
                <a:effectLst/>
                <a:latin typeface="Times New Roman" pitchFamily="18" charset="0"/>
                <a:cs typeface="Times New Roman" pitchFamily="18" charset="0"/>
              </a:rPr>
            </a:br>
            <a:r>
              <a:rPr lang="kk-KZ" sz="2000" b="1" dirty="0" smtClean="0">
                <a:effectLst/>
                <a:latin typeface="Times New Roman" pitchFamily="18" charset="0"/>
                <a:cs typeface="Times New Roman" pitchFamily="18" charset="0"/>
              </a:rPr>
              <a:t/>
            </a:r>
            <a:br>
              <a:rPr lang="kk-KZ" sz="2000" b="1" dirty="0" smtClean="0">
                <a:effectLst/>
                <a:latin typeface="Times New Roman" pitchFamily="18" charset="0"/>
                <a:cs typeface="Times New Roman" pitchFamily="18" charset="0"/>
              </a:rPr>
            </a:br>
            <a:r>
              <a:rPr lang="kk-KZ" sz="2000" b="1" dirty="0" smtClean="0">
                <a:effectLst/>
                <a:latin typeface="Times New Roman" pitchFamily="18" charset="0"/>
                <a:cs typeface="Times New Roman" pitchFamily="18" charset="0"/>
              </a:rPr>
              <a:t/>
            </a:r>
            <a:br>
              <a:rPr lang="kk-KZ" sz="2000" b="1" dirty="0" smtClean="0">
                <a:effectLst/>
                <a:latin typeface="Times New Roman" pitchFamily="18" charset="0"/>
                <a:cs typeface="Times New Roman" pitchFamily="18" charset="0"/>
              </a:rPr>
            </a:br>
            <a:r>
              <a:rPr lang="kk-KZ" sz="2000" b="1" dirty="0" smtClean="0">
                <a:effectLst/>
                <a:latin typeface="Times New Roman" pitchFamily="18" charset="0"/>
                <a:cs typeface="Times New Roman" pitchFamily="18" charset="0"/>
              </a:rPr>
              <a:t/>
            </a:r>
            <a:br>
              <a:rPr lang="kk-KZ" sz="2000" b="1" dirty="0" smtClean="0">
                <a:effectLst/>
                <a:latin typeface="Times New Roman" pitchFamily="18" charset="0"/>
                <a:cs typeface="Times New Roman" pitchFamily="18" charset="0"/>
              </a:rPr>
            </a:br>
            <a:r>
              <a:rPr lang="kk-KZ" sz="2000" b="1" dirty="0" smtClean="0">
                <a:effectLst/>
                <a:latin typeface="Times New Roman" pitchFamily="18" charset="0"/>
                <a:cs typeface="Times New Roman" pitchFamily="18" charset="0"/>
              </a:rPr>
              <a:t/>
            </a:r>
            <a:br>
              <a:rPr lang="kk-KZ" sz="2000" b="1" dirty="0" smtClean="0">
                <a:effectLst/>
                <a:latin typeface="Times New Roman" pitchFamily="18" charset="0"/>
                <a:cs typeface="Times New Roman" pitchFamily="18" charset="0"/>
              </a:rPr>
            </a:br>
            <a:r>
              <a:rPr lang="kk-KZ" sz="2000" b="1" dirty="0" smtClean="0">
                <a:effectLst/>
                <a:latin typeface="Times New Roman" pitchFamily="18" charset="0"/>
                <a:cs typeface="Times New Roman" pitchFamily="18" charset="0"/>
              </a:rPr>
              <a:t/>
            </a:r>
            <a:br>
              <a:rPr lang="kk-KZ" sz="2000" b="1" dirty="0" smtClean="0">
                <a:effectLst/>
                <a:latin typeface="Times New Roman" pitchFamily="18" charset="0"/>
                <a:cs typeface="Times New Roman" pitchFamily="18" charset="0"/>
              </a:rPr>
            </a:br>
            <a:r>
              <a:rPr lang="kk-KZ" sz="2000" b="1" dirty="0" smtClean="0">
                <a:effectLst/>
                <a:latin typeface="Times New Roman" pitchFamily="18" charset="0"/>
                <a:cs typeface="Times New Roman" pitchFamily="18" charset="0"/>
              </a:rPr>
              <a:t/>
            </a:r>
            <a:br>
              <a:rPr lang="kk-KZ" sz="2000" b="1" dirty="0" smtClean="0">
                <a:effectLst/>
                <a:latin typeface="Times New Roman" pitchFamily="18" charset="0"/>
                <a:cs typeface="Times New Roman" pitchFamily="18" charset="0"/>
              </a:rPr>
            </a:br>
            <a:r>
              <a:rPr lang="kk-KZ" sz="2000" b="1" dirty="0" smtClean="0">
                <a:effectLst/>
                <a:latin typeface="Times New Roman" pitchFamily="18" charset="0"/>
                <a:cs typeface="Times New Roman" pitchFamily="18" charset="0"/>
              </a:rPr>
              <a:t/>
            </a:r>
            <a:br>
              <a:rPr lang="kk-KZ" sz="2000" b="1" dirty="0" smtClean="0">
                <a:effectLst/>
                <a:latin typeface="Times New Roman" pitchFamily="18" charset="0"/>
                <a:cs typeface="Times New Roman" pitchFamily="18" charset="0"/>
              </a:rPr>
            </a:br>
            <a:r>
              <a:rPr lang="kk-KZ" sz="2000" b="1" dirty="0" smtClean="0">
                <a:effectLst/>
                <a:latin typeface="Times New Roman" pitchFamily="18" charset="0"/>
                <a:cs typeface="Times New Roman" pitchFamily="18" charset="0"/>
              </a:rPr>
              <a:t/>
            </a:r>
            <a:br>
              <a:rPr lang="kk-KZ" sz="2000" b="1" dirty="0" smtClean="0">
                <a:effectLst/>
                <a:latin typeface="Times New Roman" pitchFamily="18" charset="0"/>
                <a:cs typeface="Times New Roman" pitchFamily="18" charset="0"/>
              </a:rPr>
            </a:br>
            <a:r>
              <a:rPr lang="kk-KZ" sz="2000" b="1" dirty="0" smtClean="0">
                <a:effectLst/>
                <a:latin typeface="Times New Roman" pitchFamily="18" charset="0"/>
                <a:cs typeface="Times New Roman" pitchFamily="18" charset="0"/>
              </a:rPr>
              <a:t/>
            </a:r>
            <a:br>
              <a:rPr lang="kk-KZ" sz="2000" b="1" dirty="0" smtClean="0">
                <a:effectLst/>
                <a:latin typeface="Times New Roman" pitchFamily="18" charset="0"/>
                <a:cs typeface="Times New Roman" pitchFamily="18" charset="0"/>
              </a:rPr>
            </a:br>
            <a:r>
              <a:rPr lang="kk-KZ" sz="2000" b="1" dirty="0" smtClean="0">
                <a:effectLst/>
                <a:latin typeface="Times New Roman" pitchFamily="18" charset="0"/>
                <a:cs typeface="Times New Roman" pitchFamily="18" charset="0"/>
              </a:rPr>
              <a:t/>
            </a:r>
            <a:br>
              <a:rPr lang="kk-KZ" sz="2000" b="1" dirty="0" smtClean="0">
                <a:effectLst/>
                <a:latin typeface="Times New Roman" pitchFamily="18" charset="0"/>
                <a:cs typeface="Times New Roman" pitchFamily="18" charset="0"/>
              </a:rPr>
            </a:br>
            <a:r>
              <a:rPr lang="kk-KZ" sz="2000" b="1" dirty="0" smtClean="0">
                <a:effectLst/>
                <a:latin typeface="Times New Roman" pitchFamily="18" charset="0"/>
                <a:cs typeface="Times New Roman" pitchFamily="18" charset="0"/>
              </a:rPr>
              <a:t/>
            </a:r>
            <a:br>
              <a:rPr lang="kk-KZ" sz="2000" b="1" dirty="0" smtClean="0">
                <a:effectLst/>
                <a:latin typeface="Times New Roman" pitchFamily="18" charset="0"/>
                <a:cs typeface="Times New Roman" pitchFamily="18" charset="0"/>
              </a:rPr>
            </a:br>
            <a:r>
              <a:rPr lang="kk-KZ" sz="2000" b="1" dirty="0" smtClean="0">
                <a:effectLst/>
                <a:latin typeface="Times New Roman" pitchFamily="18" charset="0"/>
                <a:cs typeface="Times New Roman" pitchFamily="18" charset="0"/>
              </a:rPr>
              <a:t/>
            </a:r>
            <a:br>
              <a:rPr lang="kk-KZ" sz="2000" b="1" dirty="0" smtClean="0">
                <a:effectLst/>
                <a:latin typeface="Times New Roman" pitchFamily="18" charset="0"/>
                <a:cs typeface="Times New Roman" pitchFamily="18" charset="0"/>
              </a:rPr>
            </a:br>
            <a:r>
              <a:rPr lang="kk-KZ" sz="2000" b="1" dirty="0" smtClean="0">
                <a:effectLst/>
                <a:latin typeface="Times New Roman" pitchFamily="18" charset="0"/>
                <a:cs typeface="Times New Roman" pitchFamily="18" charset="0"/>
              </a:rPr>
              <a:t/>
            </a:r>
            <a:br>
              <a:rPr lang="kk-KZ" sz="2000" b="1" dirty="0" smtClean="0">
                <a:effectLst/>
                <a:latin typeface="Times New Roman" pitchFamily="18" charset="0"/>
                <a:cs typeface="Times New Roman" pitchFamily="18" charset="0"/>
              </a:rPr>
            </a:br>
            <a:r>
              <a:rPr lang="kk-KZ" sz="2000" b="1" dirty="0" smtClean="0">
                <a:effectLst/>
                <a:latin typeface="Times New Roman" pitchFamily="18" charset="0"/>
                <a:cs typeface="Times New Roman" pitchFamily="18" charset="0"/>
              </a:rPr>
              <a:t/>
            </a:r>
            <a:br>
              <a:rPr lang="kk-KZ" sz="2000" b="1" dirty="0" smtClean="0">
                <a:effectLst/>
                <a:latin typeface="Times New Roman" pitchFamily="18" charset="0"/>
                <a:cs typeface="Times New Roman" pitchFamily="18" charset="0"/>
              </a:rPr>
            </a:br>
            <a:r>
              <a:rPr lang="kk-KZ" sz="2000" b="1" dirty="0" smtClean="0">
                <a:effectLst/>
                <a:latin typeface="Times New Roman" pitchFamily="18" charset="0"/>
                <a:cs typeface="Times New Roman" pitchFamily="18" charset="0"/>
              </a:rPr>
              <a:t/>
            </a:r>
            <a:br>
              <a:rPr lang="kk-KZ" sz="2000" b="1" dirty="0" smtClean="0">
                <a:effectLst/>
                <a:latin typeface="Times New Roman" pitchFamily="18" charset="0"/>
                <a:cs typeface="Times New Roman" pitchFamily="18" charset="0"/>
              </a:rPr>
            </a:br>
            <a:r>
              <a:rPr lang="kk-KZ" sz="2200" b="1" dirty="0" smtClean="0">
                <a:effectLst/>
                <a:latin typeface="Times New Roman" pitchFamily="18" charset="0"/>
                <a:cs typeface="Times New Roman" pitchFamily="18" charset="0"/>
              </a:rPr>
              <a:t>Дала уалаяты</a:t>
            </a:r>
            <a:r>
              <a:rPr lang="kk-KZ" sz="3600" b="1" dirty="0" smtClean="0">
                <a:effectLst/>
                <a:latin typeface="Times New Roman" pitchFamily="18" charset="0"/>
                <a:cs typeface="Times New Roman" pitchFamily="18" charset="0"/>
              </a:rPr>
              <a:t/>
            </a:r>
            <a:br>
              <a:rPr lang="kk-KZ" sz="3600" b="1" dirty="0" smtClean="0">
                <a:effectLst/>
                <a:latin typeface="Times New Roman" pitchFamily="18" charset="0"/>
                <a:cs typeface="Times New Roman" pitchFamily="18" charset="0"/>
              </a:rPr>
            </a:br>
            <a:r>
              <a:rPr lang="kk-KZ" sz="1200" b="1" dirty="0" smtClean="0">
                <a:effectLst/>
                <a:latin typeface="Times New Roman" pitchFamily="18" charset="0"/>
                <a:cs typeface="Times New Roman" pitchFamily="18" charset="0"/>
              </a:rPr>
              <a:t>«Дала уалаятының » газеті. 1888жылдан 1902 жылға дейін Омбыда шығып тұрған “Акмолинские областные ведомости” газетіне қосымша ретінде орыс және қазақ тілдерінде жарық корген “ Дала уалаятының газеті” халқымыздың әдебиеті мен мәдениетін, тұрмыс-тіршілігін қалың жұртқа танытудағы бірден-бір басылым болды. Өзінің прграммасына сәйкес газет ресми түрде патша үкіметінің бұйрық-жарлықтарын, заң-закондарын, әкімшілік басқару істерін жариялайтын басылым болды. Сол кездегі басқа газеттер сияқты “Дала уалаятының газеті” де ресми және ресми емес бөлімдерден тұрды. Соңғы бөлімде көбінесе көпшілікке пайдалы, ғылымға білімге қатысты мақалалар жариялады. Бұл газет үкімет тарапынан шыққан ресми басылым болғанымен, бостандықты, тендікті көксегені, прогресшіл көзқарастары үшін Сібірге жер аударылып келген адамдардың ықпалымен халық газетіне ұқсайтын еді. Бұл ретте газетке дұрыс бағыт берген Г. Н. Потаниннің, Н. М. Ядринцевтің, Л. К. Чермактың ролі аса зор. </a:t>
            </a:r>
            <a:r>
              <a:rPr lang="ru-RU" sz="2000" dirty="0" smtClean="0">
                <a:effectLst/>
                <a:latin typeface="Times New Roman" pitchFamily="18" charset="0"/>
                <a:cs typeface="Times New Roman" pitchFamily="18" charset="0"/>
              </a:rPr>
              <a:t/>
            </a:r>
            <a:br>
              <a:rPr lang="ru-RU" sz="2000" dirty="0" smtClean="0">
                <a:effectLst/>
                <a:latin typeface="Times New Roman" pitchFamily="18" charset="0"/>
                <a:cs typeface="Times New Roman" pitchFamily="18" charset="0"/>
              </a:rPr>
            </a:br>
            <a:r>
              <a:rPr lang="ru-RU" sz="2000" dirty="0" smtClean="0">
                <a:effectLst/>
                <a:latin typeface="Times New Roman" pitchFamily="18" charset="0"/>
                <a:cs typeface="Times New Roman" pitchFamily="18" charset="0"/>
              </a:rPr>
              <a:t/>
            </a:r>
            <a:br>
              <a:rPr lang="ru-RU" sz="2000" dirty="0" smtClean="0">
                <a:effectLst/>
                <a:latin typeface="Times New Roman" pitchFamily="18" charset="0"/>
                <a:cs typeface="Times New Roman" pitchFamily="18" charset="0"/>
              </a:rPr>
            </a:br>
            <a:endParaRPr lang="ru-RU" sz="2000" dirty="0">
              <a:effectLst/>
              <a:latin typeface="Times New Roman" pitchFamily="18" charset="0"/>
              <a:cs typeface="Times New Roman" pitchFamily="18" charset="0"/>
            </a:endParaRPr>
          </a:p>
        </p:txBody>
      </p:sp>
      <p:pic>
        <p:nvPicPr>
          <p:cNvPr id="4" name="Содержимое 3" descr="04-07-28-6b6cb055.jpg"/>
          <p:cNvPicPr>
            <a:picLocks noGrp="1" noChangeAspect="1"/>
          </p:cNvPicPr>
          <p:nvPr>
            <p:ph idx="1"/>
          </p:nvPr>
        </p:nvPicPr>
        <p:blipFill>
          <a:blip r:embed="rId2"/>
          <a:stretch>
            <a:fillRect/>
          </a:stretch>
        </p:blipFill>
        <p:spPr>
          <a:xfrm>
            <a:off x="5500694" y="1571612"/>
            <a:ext cx="2643206" cy="4475829"/>
          </a:xfr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43042" y="142852"/>
            <a:ext cx="7115196" cy="3500462"/>
          </a:xfrm>
        </p:spPr>
        <p:txBody>
          <a:bodyPr>
            <a:normAutofit/>
          </a:bodyPr>
          <a:lstStyle/>
          <a:p>
            <a:pPr algn="l"/>
            <a:r>
              <a:rPr lang="ru-RU" sz="2000" dirty="0" err="1" smtClean="0">
                <a:effectLst/>
                <a:latin typeface="Times New Roman" pitchFamily="18" charset="0"/>
                <a:cs typeface="Times New Roman" pitchFamily="18" charset="0"/>
              </a:rPr>
              <a:t>Қазақ газеті</a:t>
            </a:r>
            <a:r>
              <a:rPr lang="ru-RU" sz="1100" dirty="0" smtClean="0"/>
              <a:t/>
            </a:r>
            <a:br>
              <a:rPr lang="ru-RU" sz="1100" dirty="0" smtClean="0"/>
            </a:br>
            <a:r>
              <a:rPr lang="ru-RU" sz="1100" dirty="0" smtClean="0"/>
              <a:t/>
            </a:r>
            <a:br>
              <a:rPr lang="ru-RU" sz="1100" dirty="0" smtClean="0"/>
            </a:br>
            <a:r>
              <a:rPr lang="ru-RU" sz="1100" dirty="0" smtClean="0"/>
              <a:t/>
            </a:r>
            <a:br>
              <a:rPr lang="ru-RU" sz="1100" dirty="0" smtClean="0"/>
            </a:br>
            <a:r>
              <a:rPr lang="ru-RU" sz="1100" dirty="0" smtClean="0"/>
              <a:t>1913 </a:t>
            </a:r>
            <a:r>
              <a:rPr lang="ru-RU" sz="1100" dirty="0" err="1" smtClean="0"/>
              <a:t>жылы</a:t>
            </a:r>
            <a:r>
              <a:rPr lang="ru-RU" sz="1100" dirty="0" smtClean="0"/>
              <a:t> </a:t>
            </a:r>
            <a:r>
              <a:rPr lang="ru-RU" sz="1100" dirty="0" err="1" smtClean="0"/>
              <a:t>жалпыұлттық </a:t>
            </a:r>
            <a:r>
              <a:rPr lang="ru-RU" sz="1100" dirty="0" smtClean="0"/>
              <a:t>«</a:t>
            </a:r>
            <a:r>
              <a:rPr lang="ru-RU" sz="1100" dirty="0" err="1" smtClean="0"/>
              <a:t>Қазақ</a:t>
            </a:r>
            <a:r>
              <a:rPr lang="ru-RU" sz="1100" dirty="0" smtClean="0"/>
              <a:t>» </a:t>
            </a:r>
            <a:r>
              <a:rPr lang="ru-RU" sz="1100" dirty="0" err="1" smtClean="0"/>
              <a:t>газеті</a:t>
            </a:r>
            <a:r>
              <a:rPr lang="ru-RU" sz="1100" dirty="0" smtClean="0"/>
              <a:t> </a:t>
            </a:r>
            <a:r>
              <a:rPr lang="ru-RU" sz="1100" dirty="0" err="1" smtClean="0"/>
              <a:t>апталық басылым</a:t>
            </a:r>
            <a:r>
              <a:rPr lang="ru-RU" sz="1100" dirty="0" smtClean="0"/>
              <a:t> </a:t>
            </a:r>
            <a:r>
              <a:rPr lang="ru-RU" sz="1100" dirty="0" err="1" smtClean="0"/>
              <a:t>болып</a:t>
            </a:r>
            <a:r>
              <a:rPr lang="ru-RU" sz="1100" dirty="0" smtClean="0"/>
              <a:t> </a:t>
            </a:r>
            <a:r>
              <a:rPr lang="ru-RU" sz="1100" dirty="0" err="1" smtClean="0"/>
              <a:t>жарық көрді</a:t>
            </a:r>
            <a:r>
              <a:rPr lang="ru-RU" sz="1100" dirty="0" smtClean="0"/>
              <a:t>. </a:t>
            </a:r>
            <a:r>
              <a:rPr lang="ru-RU" sz="1100" dirty="0" err="1" smtClean="0"/>
              <a:t>Ол</a:t>
            </a:r>
            <a:r>
              <a:rPr lang="ru-RU" sz="1100" dirty="0" smtClean="0"/>
              <a:t> </a:t>
            </a:r>
            <a:r>
              <a:rPr lang="ru-RU" sz="1100" dirty="0" err="1" smtClean="0"/>
              <a:t>Орынбор</a:t>
            </a:r>
            <a:r>
              <a:rPr lang="ru-RU" sz="1100" dirty="0" smtClean="0"/>
              <a:t> </a:t>
            </a:r>
            <a:r>
              <a:rPr lang="ru-RU" sz="1100" dirty="0" err="1" smtClean="0"/>
              <a:t>қаласында шығып тұрды.</a:t>
            </a:r>
            <a:r>
              <a:rPr lang="ru-RU" sz="1100" dirty="0" smtClean="0"/>
              <a:t> </a:t>
            </a:r>
            <a:r>
              <a:rPr lang="ru-RU" sz="1100" dirty="0" err="1" smtClean="0"/>
              <a:t>Газеттің негізін</a:t>
            </a:r>
            <a:r>
              <a:rPr lang="ru-RU" sz="1100" dirty="0" smtClean="0"/>
              <a:t> </a:t>
            </a:r>
            <a:r>
              <a:rPr lang="ru-RU" sz="1100" dirty="0" err="1" smtClean="0"/>
              <a:t>қалаушы Ахмет</a:t>
            </a:r>
            <a:r>
              <a:rPr lang="ru-RU" sz="1100" dirty="0" smtClean="0"/>
              <a:t> </a:t>
            </a:r>
            <a:r>
              <a:rPr lang="ru-RU" sz="1100" dirty="0" err="1" smtClean="0"/>
              <a:t>Байтұрсынов болды</a:t>
            </a:r>
            <a:r>
              <a:rPr lang="ru-RU" sz="1100" dirty="0" smtClean="0"/>
              <a:t>. А. </a:t>
            </a:r>
            <a:r>
              <a:rPr lang="ru-RU" sz="1100" dirty="0" err="1" smtClean="0"/>
              <a:t>Байтұрсынов, </a:t>
            </a:r>
            <a:r>
              <a:rPr lang="ru-RU" sz="1100" dirty="0" smtClean="0"/>
              <a:t>М. </a:t>
            </a:r>
            <a:r>
              <a:rPr lang="ru-RU" sz="1100" dirty="0" err="1" smtClean="0"/>
              <a:t>Дулатов</a:t>
            </a:r>
            <a:r>
              <a:rPr lang="ru-RU" sz="1100" dirty="0" smtClean="0"/>
              <a:t>, Ә. </a:t>
            </a:r>
            <a:r>
              <a:rPr lang="ru-RU" sz="1100" dirty="0" err="1" smtClean="0"/>
              <a:t>Бөкейхановтар барша</a:t>
            </a:r>
            <a:r>
              <a:rPr lang="ru-RU" sz="1100" dirty="0" smtClean="0"/>
              <a:t> </a:t>
            </a:r>
            <a:r>
              <a:rPr lang="ru-RU" sz="1100" dirty="0" err="1" smtClean="0"/>
              <a:t>қазақ елінің мүддесін білдіретін</a:t>
            </a:r>
            <a:r>
              <a:rPr lang="ru-RU" sz="1100" dirty="0" smtClean="0"/>
              <a:t> </a:t>
            </a:r>
            <a:r>
              <a:rPr lang="ru-RU" sz="1100" dirty="0" err="1" smtClean="0"/>
              <a:t>ғасырдың ұлттық газетін</a:t>
            </a:r>
            <a:r>
              <a:rPr lang="ru-RU" sz="1100" dirty="0" smtClean="0"/>
              <a:t> </a:t>
            </a:r>
            <a:r>
              <a:rPr lang="ru-RU" sz="1100" dirty="0" err="1" smtClean="0"/>
              <a:t>құра білді</a:t>
            </a:r>
            <a:r>
              <a:rPr lang="ru-RU" sz="1100" dirty="0" smtClean="0"/>
              <a:t>. </a:t>
            </a:r>
            <a:r>
              <a:rPr lang="ru-RU" sz="1100" dirty="0" err="1" smtClean="0"/>
              <a:t>Олар</a:t>
            </a:r>
            <a:r>
              <a:rPr lang="ru-RU" sz="1100" dirty="0" smtClean="0"/>
              <a:t> осы </a:t>
            </a:r>
            <a:r>
              <a:rPr lang="ru-RU" sz="1100" dirty="0" err="1" smtClean="0"/>
              <a:t>газеттің белсенді</a:t>
            </a:r>
            <a:r>
              <a:rPr lang="ru-RU" sz="1100" dirty="0" smtClean="0"/>
              <a:t> </a:t>
            </a:r>
            <a:r>
              <a:rPr lang="ru-RU" sz="1100" dirty="0" err="1" smtClean="0"/>
              <a:t>авторлары</a:t>
            </a:r>
            <a:r>
              <a:rPr lang="ru-RU" sz="1100" dirty="0" smtClean="0"/>
              <a:t> </a:t>
            </a:r>
            <a:r>
              <a:rPr lang="ru-RU" sz="1100" dirty="0" err="1" smtClean="0"/>
              <a:t>болды</a:t>
            </a:r>
            <a:r>
              <a:rPr lang="ru-RU" sz="1100" dirty="0" smtClean="0"/>
              <a:t>. </a:t>
            </a:r>
            <a:r>
              <a:rPr lang="ru-RU" sz="1100" dirty="0" err="1" smtClean="0"/>
              <a:t>Атақты баспагерлер</a:t>
            </a:r>
            <a:r>
              <a:rPr lang="ru-RU" sz="1100" dirty="0" smtClean="0"/>
              <a:t> </a:t>
            </a:r>
            <a:r>
              <a:rPr lang="ru-RU" sz="1100" dirty="0" err="1" smtClean="0"/>
              <a:t>«Қазақ» газетінің төңірегіне Шәкәрім Құдайбердіұлы, Халел</a:t>
            </a:r>
            <a:r>
              <a:rPr lang="ru-RU" sz="1100" dirty="0" smtClean="0"/>
              <a:t> </a:t>
            </a:r>
            <a:r>
              <a:rPr lang="ru-RU" sz="1100" dirty="0" err="1" smtClean="0"/>
              <a:t>Ғаббасов, Хайретдин</a:t>
            </a:r>
            <a:r>
              <a:rPr lang="ru-RU" sz="1100" dirty="0" smtClean="0"/>
              <a:t> </a:t>
            </a:r>
            <a:r>
              <a:rPr lang="ru-RU" sz="1100" dirty="0" err="1" smtClean="0"/>
              <a:t>Болганбаев</a:t>
            </a:r>
            <a:r>
              <a:rPr lang="ru-RU" sz="1100" dirty="0" smtClean="0"/>
              <a:t>, </a:t>
            </a:r>
            <a:r>
              <a:rPr lang="ru-RU" sz="1100" dirty="0" err="1" smtClean="0"/>
              <a:t>Ғұмар Қарашев, Райымжан</a:t>
            </a:r>
            <a:r>
              <a:rPr lang="ru-RU" sz="1100" dirty="0" smtClean="0"/>
              <a:t> </a:t>
            </a:r>
            <a:r>
              <a:rPr lang="ru-RU" sz="1100" dirty="0" err="1" smtClean="0"/>
              <a:t>Мәрсеков, Мұхтар Саматулы</a:t>
            </a:r>
            <a:r>
              <a:rPr lang="ru-RU" sz="1100" dirty="0" smtClean="0"/>
              <a:t> </a:t>
            </a:r>
            <a:r>
              <a:rPr lang="ru-RU" sz="1100" dirty="0" err="1" smtClean="0"/>
              <a:t>сияқты көптеген көрнекті қайраткерлер </a:t>
            </a:r>
            <a:r>
              <a:rPr lang="ru-RU" sz="1100" dirty="0" smtClean="0"/>
              <a:t>мен </a:t>
            </a:r>
            <a:r>
              <a:rPr lang="ru-RU" sz="1100" dirty="0" err="1" smtClean="0"/>
              <a:t>ақындарды топтастыра</a:t>
            </a:r>
            <a:r>
              <a:rPr lang="ru-RU" sz="1100" dirty="0" smtClean="0"/>
              <a:t> </a:t>
            </a:r>
            <a:r>
              <a:rPr lang="ru-RU" sz="1100" dirty="0" err="1" smtClean="0"/>
              <a:t>білді</a:t>
            </a:r>
            <a:r>
              <a:rPr lang="ru-RU" sz="1100" dirty="0" smtClean="0"/>
              <a:t>.</a:t>
            </a:r>
            <a:br>
              <a:rPr lang="ru-RU" sz="1100" dirty="0" smtClean="0"/>
            </a:br>
            <a:r>
              <a:rPr lang="ru-RU" sz="1100" dirty="0" err="1" smtClean="0"/>
              <a:t>Газеттің әр нөмірінің таралымы</a:t>
            </a:r>
            <a:r>
              <a:rPr lang="ru-RU" sz="1100" dirty="0" smtClean="0"/>
              <a:t> орта </a:t>
            </a:r>
            <a:r>
              <a:rPr lang="ru-RU" sz="1100" dirty="0" err="1" smtClean="0"/>
              <a:t>есеппен</a:t>
            </a:r>
            <a:r>
              <a:rPr lang="ru-RU" sz="1100" dirty="0" smtClean="0"/>
              <a:t> 3 </a:t>
            </a:r>
            <a:r>
              <a:rPr lang="ru-RU" sz="1100" dirty="0" err="1" smtClean="0"/>
              <a:t>мың данаға</a:t>
            </a:r>
            <a:r>
              <a:rPr lang="ru-RU" sz="1100" dirty="0" smtClean="0"/>
              <a:t>, </a:t>
            </a:r>
            <a:r>
              <a:rPr lang="ru-RU" sz="1100" dirty="0" err="1" smtClean="0"/>
              <a:t>кейде</a:t>
            </a:r>
            <a:r>
              <a:rPr lang="ru-RU" sz="1100" dirty="0" smtClean="0"/>
              <a:t> </a:t>
            </a:r>
            <a:r>
              <a:rPr lang="ru-RU" sz="1100" dirty="0" err="1" smtClean="0"/>
              <a:t>тіпті</a:t>
            </a:r>
            <a:r>
              <a:rPr lang="ru-RU" sz="1100" dirty="0" smtClean="0"/>
              <a:t> 8 </a:t>
            </a:r>
            <a:r>
              <a:rPr lang="ru-RU" sz="1100" dirty="0" err="1" smtClean="0"/>
              <a:t>мың данаға дейін</a:t>
            </a:r>
            <a:r>
              <a:rPr lang="ru-RU" sz="1100" dirty="0" smtClean="0"/>
              <a:t> </a:t>
            </a:r>
            <a:r>
              <a:rPr lang="ru-RU" sz="1100" dirty="0" err="1" smtClean="0"/>
              <a:t>жеткен</a:t>
            </a:r>
            <a:r>
              <a:rPr lang="ru-RU" sz="1100" dirty="0" smtClean="0"/>
              <a:t>. </a:t>
            </a:r>
            <a:r>
              <a:rPr lang="ru-RU" sz="1100" dirty="0" err="1" smtClean="0"/>
              <a:t>«Қазақ» газеті</a:t>
            </a:r>
            <a:r>
              <a:rPr lang="ru-RU" sz="1100" dirty="0" smtClean="0"/>
              <a:t> </a:t>
            </a:r>
            <a:r>
              <a:rPr lang="en-US" sz="1100" dirty="0" smtClean="0"/>
              <a:t>XX </a:t>
            </a:r>
            <a:r>
              <a:rPr lang="ru-RU" sz="1100" dirty="0" err="1" smtClean="0"/>
              <a:t>ғасырдың басындағы азаттық қозғалысының стратегиясын</a:t>
            </a:r>
            <a:r>
              <a:rPr lang="ru-RU" sz="1100" dirty="0" smtClean="0"/>
              <a:t> </a:t>
            </a:r>
            <a:r>
              <a:rPr lang="ru-RU" sz="1100" dirty="0" err="1" smtClean="0"/>
              <a:t>анықтап берді</a:t>
            </a:r>
            <a:r>
              <a:rPr lang="ru-RU" sz="1100" dirty="0" smtClean="0"/>
              <a:t>. Газет </a:t>
            </a:r>
            <a:r>
              <a:rPr lang="ru-RU" sz="1100" dirty="0" err="1" smtClean="0"/>
              <a:t>өз беттерінде</a:t>
            </a:r>
            <a:r>
              <a:rPr lang="ru-RU" sz="1100" dirty="0" smtClean="0"/>
              <a:t> </a:t>
            </a:r>
            <a:r>
              <a:rPr lang="ru-RU" sz="1100" dirty="0" err="1" smtClean="0"/>
              <a:t>халық ағарту</a:t>
            </a:r>
            <a:r>
              <a:rPr lang="ru-RU" sz="1100" dirty="0" smtClean="0"/>
              <a:t>, </a:t>
            </a:r>
            <a:r>
              <a:rPr lang="ru-RU" sz="1100" dirty="0" err="1" smtClean="0"/>
              <a:t>кітап</a:t>
            </a:r>
            <a:r>
              <a:rPr lang="ru-RU" sz="1100" dirty="0" smtClean="0"/>
              <a:t> </a:t>
            </a:r>
            <a:r>
              <a:rPr lang="ru-RU" sz="1100" dirty="0" err="1" smtClean="0"/>
              <a:t>шығару мәселелеріне басымдық берді</a:t>
            </a:r>
            <a:r>
              <a:rPr lang="ru-RU" sz="1100" dirty="0" smtClean="0"/>
              <a:t>. Ә. </a:t>
            </a:r>
            <a:r>
              <a:rPr lang="ru-RU" sz="1100" dirty="0" err="1" smtClean="0"/>
              <a:t>Бөкейханов бастаған қазақ зиялылары</a:t>
            </a:r>
            <a:r>
              <a:rPr lang="ru-RU" sz="1100" dirty="0" smtClean="0"/>
              <a:t> </a:t>
            </a:r>
            <a:r>
              <a:rPr lang="ru-RU" sz="1100" dirty="0" err="1" smtClean="0"/>
              <a:t>отаршылдықтың мәнін ашып</a:t>
            </a:r>
            <a:r>
              <a:rPr lang="ru-RU" sz="1100" dirty="0" smtClean="0"/>
              <a:t> </a:t>
            </a:r>
            <a:r>
              <a:rPr lang="ru-RU" sz="1100" dirty="0" err="1" smtClean="0"/>
              <a:t>көрсетті, </a:t>
            </a:r>
            <a:r>
              <a:rPr lang="ru-RU" sz="1100" dirty="0" smtClean="0"/>
              <a:t>газет </a:t>
            </a:r>
            <a:r>
              <a:rPr lang="ru-RU" sz="1100" dirty="0" err="1" smtClean="0"/>
              <a:t>мұсылман діні</a:t>
            </a:r>
            <a:r>
              <a:rPr lang="ru-RU" sz="1100" dirty="0" smtClean="0"/>
              <a:t> </a:t>
            </a:r>
            <a:r>
              <a:rPr lang="ru-RU" sz="1100" dirty="0" err="1" smtClean="0"/>
              <a:t>мәселесі бойынша</a:t>
            </a:r>
            <a:r>
              <a:rPr lang="ru-RU" sz="1100" dirty="0" smtClean="0"/>
              <a:t>, </a:t>
            </a:r>
            <a:r>
              <a:rPr lang="ru-RU" sz="1100" dirty="0" err="1" smtClean="0"/>
              <a:t>ғылыми негізделген</a:t>
            </a:r>
            <a:r>
              <a:rPr lang="ru-RU" sz="1100" dirty="0" smtClean="0"/>
              <a:t> </a:t>
            </a:r>
            <a:r>
              <a:rPr lang="ru-RU" sz="1100" dirty="0" err="1" smtClean="0"/>
              <a:t>бағыт ұстанды</a:t>
            </a:r>
            <a:r>
              <a:rPr lang="ru-RU" sz="1100" dirty="0" smtClean="0"/>
              <a:t>. </a:t>
            </a:r>
            <a:br>
              <a:rPr lang="ru-RU" sz="1100" dirty="0" smtClean="0"/>
            </a:br>
            <a:endParaRPr lang="ru-RU" sz="1100" dirty="0">
              <a:latin typeface="Times New Roman" pitchFamily="18" charset="0"/>
              <a:cs typeface="Times New Roman" pitchFamily="18" charset="0"/>
            </a:endParaRPr>
          </a:p>
        </p:txBody>
      </p:sp>
      <p:pic>
        <p:nvPicPr>
          <p:cNvPr id="4" name="Содержимое 3" descr="E8770892-81E6-431C-86CA-86D27A2890FA_w640_r1_s_cx0_cy1_cw0.jpg"/>
          <p:cNvPicPr>
            <a:picLocks noGrp="1" noChangeAspect="1"/>
          </p:cNvPicPr>
          <p:nvPr>
            <p:ph idx="1"/>
          </p:nvPr>
        </p:nvPicPr>
        <p:blipFill>
          <a:blip r:embed="rId2"/>
          <a:stretch>
            <a:fillRect/>
          </a:stretch>
        </p:blipFill>
        <p:spPr>
          <a:xfrm>
            <a:off x="2071670" y="3500438"/>
            <a:ext cx="5057810" cy="3000396"/>
          </a:xfrm>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Литейная">
  <a:themeElements>
    <a:clrScheme name="Серая">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Литейная">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Литейная">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216</TotalTime>
  <Words>253</Words>
  <Application>Microsoft Office PowerPoint</Application>
  <PresentationFormat>Экран (4:3)</PresentationFormat>
  <Paragraphs>13</Paragraphs>
  <Slides>13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Литейная</vt:lpstr>
      <vt:lpstr>Алғашқы қазақ басылымдар</vt:lpstr>
      <vt:lpstr>Қазақ ұлттық баспасөзінің дамуы.   Ресми емес қазақ мерзімді баспасөзінің қалыптасуы XX ғасырдың басындағы жалпы азаттық қозғалыспен тығыз байланысты. Ол 1905–1907 жылдардағы революциның арқасында ғана туды. Алайда бұл басылымдар дүниеге едәуір қиындықпен келді. 1907 жылғы 28 наурызда II Мемлекеттік Думаның депутаты Шаймерден Қосшығұловтың бастамасымен «Улфат» газетіне қосымша ретінде «Серке» газетінің бірінші нөмірі шықты. Ш. Қосшығұловтың айтуынша, небәрі 3–4 нөмірі шығарылған. Цензура оны қауіпті деп тауып, газет жабылып қалған. 1907 жылғы наурызда Троицкіде «Қазақ» газетінің бірінші (әрі соңғы) нөмірі шықты. Қазақ қоғамы демократияшыл жұртшылығының ұлттық баспасөз ұйымын құру жөніндегі ынтасы күшейе берді. 1911 жылғы 16 наурызда Орал қаласында қазақ және орыс тілдерінде шағын көлемді «Қазақстан» газеті шықты. 1913 жылы қыркүйектен желтоқсанға дейін Петропавлда «Ешім даласы» газеті шығып тұрды. Алайда таралымы шектеулі бұл газеттер орасан үлкен аймақтың түрлі топтарының өскелең талаптілегін қанағаттандыра алмады. Жалпыұлттық көлемде мерзімді баспасөз құру бұрынғысынша жалпыұлттық проблема болып қала берді.</vt:lpstr>
      <vt:lpstr>Шәймерден Қосшығұлов</vt:lpstr>
      <vt:lpstr>Қазақ баспасөзі XIX- ғасырдың екінші жартысында, яғни Қазақстанның Россияға қосылуының нәтижесінде пайда болды. Оның даму тарихы әлі толық зерттеліп, бір жүйеге келтірілген жоқ.  Бұл саладағы ең алғашқы сөз, бізге белгілі дерек бойынша 1925 жылы айтылған екен. Осы жылы жазғы тұрым Ташкентте «Ақжол» газетінің ұйымдастырумен жалпы қазақстандық баспасөз тілшілерінің съезі өткізілген. Съезде Байтасұлы «Қазақ баспасөзінің тарихы туралы» деген тақырыпта баяндама жасаған.  С. Сейфуллиннің айтуына қарағанда, ол «Баяндамасында алғашқы революция кезінде шыққан газеттердің қандай болғанын өзінше бұза, шала-пұла айтқан» көрінеді. Қазақ баспасөзінің бағыт-бағдарына алғаш баға бергендердің бірі жазушы-академик  С. Мұқанов.   Ол өзінің 1932 жылғы «XX ғасырдағы қазақ әдебиеті» деген кітабында қазақ баспасөзіне біраз талдау жасайды. Сол сияқты профессор Қ. Жумалиев пен профессор Е. Исмайыловтың 1941 жылғы «Қазақ әдебиеті» деген оқу құралында, «Қазақ ССР тарихында»., Қ.Бисембиевтің 1961 жылғы «Қазақсанда XIX ғасырдың аяқ шенінде және XX ғасырдың басында болған саяси-идеялық ағымдар» деген кітабында қазақ баспасөзі туралы сөз болды. Қазақ баспасөзінің  кешегі-бүгінгісін бірыңғай зерттеп, мол мұра қалдырған Х. Беккожиннің есімі ерекше аталуға тиіс. Аталған авторлардың еңбектері кезінде өз міндеттерін атқарады, өз қызметтерін көрсетті. </vt:lpstr>
      <vt:lpstr>Сәбит Мұқанов</vt:lpstr>
      <vt:lpstr>Қазақстан жерінде шыққан газет-журналдардың басым көпшілігі орыс тілінде басылғанымен қазақ тіліндегілер де аз болған жоқ. Солай дегенмен де орыс тіліндегі газет- журналдардың көпшілігі реттеліп, библиографиясы жасалып, материалдары ғылыми айналымға түскенімен қазақ тіліндегі мерзімді баспасөздер күні бүгінге дейін реттелмеді, олардың толық библиографиялық көрсеткіштері жоқ. Осыдан барып көптеген ғылымдарға, әсіресе шығыс халықтарының әдеби, мәдени мұраларын, тарихын, экономикасын, тілін зерттейтін ғалымдарға осы бай мұра бүтіндей белгісіз болып келді. Ал,  бұл газет журналдарға көз жіберіп , сырын ашып, ақтарып көретін болсақ, олар революцияға дейінгі Қазақстанның тарихынан, әдебиетінен, мәдениетінен, шаруашылық жайларынан толып жатқан соны деректер бергені даусыз. Тағы бір айта кететін жай Қазақстанның тарихын, экономикасын, әдебиетін, мәдениетін зерттейтін ғалымдар қазақ тілінде ертеректе шыққан газет-журналдарын тауып пайдалану үшін көптеген уақыттарын жоғалтады. Оның қиындықпен түсетін бір себебі мынада: бұл газет-журналдар кітапхана қорымен архивтерде түгел сақталмаған.  Патшалық Россиялыќ қол астындагы ұлттар тіліндегі шыққан газет-журналдарда басылған мақалалардың түгелге жуығы библиографияға түсірілмегенін ескерсек, қазақ тіліндегі библиография тіпті болмаған. Бұл жұмыс тек кейінгі кезде ғана қолға алынып, қазақ халқының мәдени өмірін, тарихи даму жолындағы өзгерістерді талдап, зерттеуде жұмыстар атқарылып, түрлі энциклопедиялар мен библиографиялармен жинақтар шығарылды .  </vt:lpstr>
      <vt:lpstr>Түркістан уалаяты   XIX ғасырдың екінші жартысында қазақ елін, жерін патшалы Ресейдің толықтай билеп алуына байланысты Қазақстаның Ташкент, Орынбор, Омбы, Орал сияқты кейбір ірі қалаларында патша өкіметінің жергілікті әкімшілік орындарының жеке ресми органдары ретінде жергілікті ұлт тіліндегі алғашқы газеттер шыға бастады.   Алайда, патшалық Ресейдің осындай жымысқы саясатына қарамастан, Қазақстанда ұлт тіліндегі өз баспасөзінің тууы халықтың санасын оятып, мол рухани байлыққа ие болуына елеулі түрде әсер етті. Оны мынадай мысалдардан айқын байқауға болады. Мәселен, қазақ баспасөзінің тұнғышы «Түркістан уалаятының газеті» екендігі белгілі. Ол сол кездегі Түркістан генерал-губернаторлығының орталығы Ташкент қаласында 1870 жылдың 28 сәуірінен бастап, орыс тілінде шығатын «Туркестанские ведомости» газетіне қосымша ретінде айына төрт рет (екі саны өзбекше, екі саны қазақша) шығарыла бастады.  Газеттің редакторы - ұлты башқұрт болса да, қазақтың намысын қорғап, сойылын соққан, орыс және Шығыстың көп тілдерінде еркін сөйлеген, генерал-губернатордың тілмашы болған ізгі ниетті азамат Шахмардан Мирасұлы Ибрагимов еді. Ал, бұл басылымның аудармашы, әрі әдеби қызметкері болып Хасен Жанышев, Заманбек Шайхы Әлібеков, Жүсіп Қазыбековтер жұмыс істеді.    </vt:lpstr>
      <vt:lpstr>                     Дала уалаяты «Дала уалаятының » газеті. 1888жылдан 1902 жылға дейін Омбыда шығып тұрған “Акмолинские областные ведомости” газетіне қосымша ретінде орыс және қазақ тілдерінде жарық корген “ Дала уалаятының газеті” халқымыздың әдебиеті мен мәдениетін, тұрмыс-тіршілігін қалың жұртқа танытудағы бірден-бір басылым болды. Өзінің прграммасына сәйкес газет ресми түрде патша үкіметінің бұйрық-жарлықтарын, заң-закондарын, әкімшілік басқару істерін жариялайтын басылым болды. Сол кездегі басқа газеттер сияқты “Дала уалаятының газеті” де ресми және ресми емес бөлімдерден тұрды. Соңғы бөлімде көбінесе көпшілікке пайдалы, ғылымға білімге қатысты мақалалар жариялады. Бұл газет үкімет тарапынан шыққан ресми басылым болғанымен, бостандықты, тендікті көксегені, прогресшіл көзқарастары үшін Сібірге жер аударылып келген адамдардың ықпалымен халық газетіне ұқсайтын еді. Бұл ретте газетке дұрыс бағыт берген Г. Н. Потаниннің, Н. М. Ядринцевтің, Л. К. Чермактың ролі аса зор.   </vt:lpstr>
      <vt:lpstr>Қазақ газеті   1913 жылы жалпыұлттық «Қазақ» газеті апталық басылым болып жарық көрді. Ол Орынбор қаласында шығып тұрды. Газеттің негізін қалаушы Ахмет Байтұрсынов болды. А. Байтұрсынов, М. Дулатов, Ә. Бөкейхановтар барша қазақ елінің мүддесін білдіретін ғасырдың ұлттық газетін құра білді. Олар осы газеттің белсенді авторлары болды. Атақты баспагерлер «Қазақ» газетінің төңірегіне Шәкәрім Құдайбердіұлы, Халел Ғаббасов, Хайретдин Болганбаев, Ғұмар Қарашев, Райымжан Мәрсеков, Мұхтар Саматулы сияқты көптеген көрнекті қайраткерлер мен ақындарды топтастыра білді. Газеттің әр нөмірінің таралымы орта есеппен 3 мың данаға, кейде тіпті 8 мың данаға дейін жеткен. «Қазақ» газеті XX ғасырдың басындағы азаттық қозғалысының стратегиясын анықтап берді. Газет өз беттерінде халық ағарту, кітап шығару мәселелеріне басымдық берді. Ә. Бөкейханов бастаған қазақ зиялылары отаршылдықтың мәнін ашып көрсетті, газет мұсылман діні мәселесі бойынша, ғылыми негізделген бағыт ұстанды.  </vt:lpstr>
      <vt:lpstr>Ахмет Байтұрсынұлы</vt:lpstr>
      <vt:lpstr>Айқап журналы    "Айқап" - қоғамдық-саяси және әдеби журнал. 1911-1915 жылы Троицк қаласында басында айына бір рет, кейіннен айына екі рет шығып тұрған. 1-2 мың данамен 88 нөмірі жарық көрген. Алғашқы редакторы - М.Сералин. "Айқап" қазақтың қоғамдық санасының оянуына және ұлттық мәдениеттің дамуына үлкен үлес қосқан. Журналда қазақ ауылдарындағы оқу-ағарту жұмыстары, әйел теңдігі, отырықшылық өмір салтына көшу, сонымен қатар Мемлекеттік Думаға қатысу жөніндегі саяси мәселелер көтерілді. Журналды шығару жұмыстарына А.Ғалымов, С.Торайғыров қатысқан.Журналда А.Байтұрсынов, Ш.Құдайбердиев, Б.Майлин,Б.Өтетілеуов т.б. сияқты белгілі жазушылар белсенді қызмет атқарған. Абай, Ш.Уалиханов, Ы.Алтынсарин өлеңдерімен қатар халық ауыз әдебиетінің шығармалары, шығыс, орыс және еуропа әдебиетінің туындылары жарияланған.</vt:lpstr>
      <vt:lpstr>Бұл газеттер қазақ халқының қамын ойлап, оның әлеуметтік шаруашылық және мәдени-ағарту тілектерін ескергендіктен шығарылған жоқ, патша өкіметінің отаршылдық саясатын күшейте түсу, оның бұйрық-жарлықтарын жергілікті халықтардың ана тілінде жариялап, сөзсіз орындату сондай-ақ оның ресми көзқарастарын халық арасында кең таратып, қол астындағыларды шексіз бағындырып ұстау мақсатымен шығарылды.   Алайда патша үкіметі тарапынан көзделген мақсатқа қарамастан, Қазақстан да мәдениеттің дамуына мерзімді баспасөздің пайда болуы елеулі әсер еттті. Патша өкіметінің заңдарын, жарлықтарын жариялай отырып, отаршылдық саясатын уағыздай отырып, бұл органдар сонымен қатар өз беттерінде өнеркәсіп пен ауылшаруашылығы өндірісін дамыту мәселелерін көрсетеді. Бұл газеттер де мал шаруашылығы мәселелері, жаңадан ашылған мектептер туралы кең жазылып отырды, қазақ халқының тарихына, тіліне, ауыз әдебиетіне, этнографиясына, Қазақстанның архиологиясы мен пайдалы кен байлықтарына арналған мақалалар басылып тұрды.  </vt:lpstr>
      <vt:lpstr>Барбосынова Назерке 1 курс шығыстану факультетінің студенті</vt:lpstr>
    </vt:vector>
  </TitlesOfParts>
  <Company>Reanimator Extreme Edition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User</dc:creator>
  <cp:lastModifiedBy>user</cp:lastModifiedBy>
  <cp:revision>28</cp:revision>
  <dcterms:created xsi:type="dcterms:W3CDTF">2013-01-31T12:50:45Z</dcterms:created>
  <dcterms:modified xsi:type="dcterms:W3CDTF">2013-02-01T04:56:13Z</dcterms:modified>
</cp:coreProperties>
</file>